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106"/>
  </p:notesMasterIdLst>
  <p:sldIdLst>
    <p:sldId id="256" r:id="rId2"/>
    <p:sldId id="1537" r:id="rId3"/>
    <p:sldId id="267" r:id="rId4"/>
    <p:sldId id="268" r:id="rId5"/>
    <p:sldId id="269" r:id="rId6"/>
    <p:sldId id="1538" r:id="rId7"/>
    <p:sldId id="271" r:id="rId8"/>
    <p:sldId id="1539" r:id="rId9"/>
    <p:sldId id="365" r:id="rId10"/>
    <p:sldId id="324" r:id="rId11"/>
    <p:sldId id="325" r:id="rId12"/>
    <p:sldId id="366" r:id="rId13"/>
    <p:sldId id="329" r:id="rId14"/>
    <p:sldId id="330" r:id="rId15"/>
    <p:sldId id="332" r:id="rId16"/>
    <p:sldId id="270" r:id="rId17"/>
    <p:sldId id="333" r:id="rId18"/>
    <p:sldId id="318" r:id="rId19"/>
    <p:sldId id="1533" r:id="rId20"/>
    <p:sldId id="441" r:id="rId21"/>
    <p:sldId id="442" r:id="rId22"/>
    <p:sldId id="370" r:id="rId23"/>
    <p:sldId id="371" r:id="rId24"/>
    <p:sldId id="372" r:id="rId25"/>
    <p:sldId id="315" r:id="rId26"/>
    <p:sldId id="391" r:id="rId27"/>
    <p:sldId id="392" r:id="rId28"/>
    <p:sldId id="389" r:id="rId29"/>
    <p:sldId id="390" r:id="rId30"/>
    <p:sldId id="377" r:id="rId31"/>
    <p:sldId id="393" r:id="rId32"/>
    <p:sldId id="359" r:id="rId33"/>
    <p:sldId id="374" r:id="rId34"/>
    <p:sldId id="378" r:id="rId35"/>
    <p:sldId id="291" r:id="rId36"/>
    <p:sldId id="379" r:id="rId37"/>
    <p:sldId id="381" r:id="rId38"/>
    <p:sldId id="382" r:id="rId39"/>
    <p:sldId id="383" r:id="rId40"/>
    <p:sldId id="452" r:id="rId41"/>
    <p:sldId id="453" r:id="rId42"/>
    <p:sldId id="367" r:id="rId43"/>
    <p:sldId id="369" r:id="rId44"/>
    <p:sldId id="368" r:id="rId45"/>
    <p:sldId id="455" r:id="rId46"/>
    <p:sldId id="457" r:id="rId47"/>
    <p:sldId id="458" r:id="rId48"/>
    <p:sldId id="460" r:id="rId49"/>
    <p:sldId id="462" r:id="rId50"/>
    <p:sldId id="463" r:id="rId51"/>
    <p:sldId id="466" r:id="rId52"/>
    <p:sldId id="467" r:id="rId53"/>
    <p:sldId id="464" r:id="rId54"/>
    <p:sldId id="465" r:id="rId55"/>
    <p:sldId id="468" r:id="rId56"/>
    <p:sldId id="470" r:id="rId57"/>
    <p:sldId id="471" r:id="rId58"/>
    <p:sldId id="472" r:id="rId59"/>
    <p:sldId id="473" r:id="rId60"/>
    <p:sldId id="476" r:id="rId61"/>
    <p:sldId id="477" r:id="rId62"/>
    <p:sldId id="478" r:id="rId63"/>
    <p:sldId id="643" r:id="rId64"/>
    <p:sldId id="480" r:id="rId65"/>
    <p:sldId id="483" r:id="rId66"/>
    <p:sldId id="484" r:id="rId67"/>
    <p:sldId id="485" r:id="rId68"/>
    <p:sldId id="486" r:id="rId69"/>
    <p:sldId id="487" r:id="rId70"/>
    <p:sldId id="488" r:id="rId71"/>
    <p:sldId id="489" r:id="rId72"/>
    <p:sldId id="490" r:id="rId73"/>
    <p:sldId id="491" r:id="rId74"/>
    <p:sldId id="1527" r:id="rId75"/>
    <p:sldId id="415" r:id="rId76"/>
    <p:sldId id="417" r:id="rId77"/>
    <p:sldId id="418" r:id="rId78"/>
    <p:sldId id="420" r:id="rId79"/>
    <p:sldId id="416" r:id="rId80"/>
    <p:sldId id="424" r:id="rId81"/>
    <p:sldId id="425" r:id="rId82"/>
    <p:sldId id="426" r:id="rId83"/>
    <p:sldId id="427" r:id="rId84"/>
    <p:sldId id="428" r:id="rId85"/>
    <p:sldId id="429" r:id="rId86"/>
    <p:sldId id="430" r:id="rId87"/>
    <p:sldId id="432" r:id="rId88"/>
    <p:sldId id="433" r:id="rId89"/>
    <p:sldId id="434" r:id="rId90"/>
    <p:sldId id="436" r:id="rId91"/>
    <p:sldId id="437" r:id="rId92"/>
    <p:sldId id="439" r:id="rId93"/>
    <p:sldId id="440" r:id="rId94"/>
    <p:sldId id="394" r:id="rId95"/>
    <p:sldId id="395" r:id="rId96"/>
    <p:sldId id="1529" r:id="rId97"/>
    <p:sldId id="1536" r:id="rId98"/>
    <p:sldId id="266" r:id="rId99"/>
    <p:sldId id="272" r:id="rId100"/>
    <p:sldId id="1534" r:id="rId101"/>
    <p:sldId id="265" r:id="rId102"/>
    <p:sldId id="303" r:id="rId103"/>
    <p:sldId id="1535" r:id="rId104"/>
    <p:sldId id="1531" r:id="rId10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8C8"/>
    <a:srgbClr val="FF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60"/>
    <p:restoredTop sz="88571"/>
  </p:normalViewPr>
  <p:slideViewPr>
    <p:cSldViewPr>
      <p:cViewPr varScale="1">
        <p:scale>
          <a:sx n="103" d="100"/>
          <a:sy n="103" d="100"/>
        </p:scale>
        <p:origin x="85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5850F3-9436-4150-AF08-335C6FD50346}" type="datetimeFigureOut">
              <a:rPr lang="en-US" smtClean="0"/>
              <a:t>10/6/19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B124DB-C3B0-43A7-B983-D0A01406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03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43FC941-5FE2-B743-80FD-A981F9CA9A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6283D4-2891-1C46-9B5C-44D1F615B7D0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89CD0436-51E2-504C-85D0-F95B1D68A9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3E76B1C9-C169-A647-A2E4-856C8A1E92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2785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7512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6306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35078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A7911FC-4D5E-6843-A582-D6F10CDFB7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6E5A4F-1642-F344-A2A4-A5AA85341180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139266" name="Rectangle 2">
            <a:extLst>
              <a:ext uri="{FF2B5EF4-FFF2-40B4-BE49-F238E27FC236}">
                <a16:creationId xmlns:a16="http://schemas.microsoft.com/office/drawing/2014/main" id="{2A711E3E-171D-9A45-A413-4E6F47AD65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9267" name="Rectangle 3">
            <a:extLst>
              <a:ext uri="{FF2B5EF4-FFF2-40B4-BE49-F238E27FC236}">
                <a16:creationId xmlns:a16="http://schemas.microsoft.com/office/drawing/2014/main" id="{9C6371B0-8EAB-7145-8EFD-C7C91B1283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5604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5598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3639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19048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71232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65305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9022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744EE17-DA8A-E449-B553-7A04DE4CFA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704A84-3AB0-214A-9764-4A96BFE3567E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095B1793-A81C-6443-9292-636F25D1A9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5A802725-CF10-A04D-A76B-2A0E4D87E5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70573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48790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0" y="0"/>
            <a:ext cx="5635413" cy="487680"/>
          </a:xfrm>
          <a:prstGeom prst="rect">
            <a:avLst/>
          </a:prstGeom>
          <a:ln/>
        </p:spPr>
        <p:txBody>
          <a:bodyPr lIns="130046" tIns="65023" rIns="130046" bIns="65023"/>
          <a:lstStyle/>
          <a:p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xfrm>
            <a:off x="7366377" y="0"/>
            <a:ext cx="5635413" cy="487680"/>
          </a:xfrm>
          <a:prstGeom prst="rect">
            <a:avLst/>
          </a:prstGeom>
          <a:ln/>
        </p:spPr>
        <p:txBody>
          <a:bodyPr lIns="130046" tIns="65023" rIns="130046" bIns="65023"/>
          <a:lstStyle/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xfrm>
            <a:off x="0" y="9264227"/>
            <a:ext cx="5635413" cy="487680"/>
          </a:xfrm>
          <a:prstGeom prst="rect">
            <a:avLst/>
          </a:prstGeom>
          <a:ln/>
        </p:spPr>
        <p:txBody>
          <a:bodyPr lIns="130046" tIns="65023" rIns="130046" bIns="65023"/>
          <a:lstStyle/>
          <a:p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7366377" y="9264227"/>
            <a:ext cx="5635413" cy="487680"/>
          </a:xfrm>
          <a:prstGeom prst="rect">
            <a:avLst/>
          </a:prstGeom>
          <a:ln/>
        </p:spPr>
        <p:txBody>
          <a:bodyPr lIns="130046" tIns="65023" rIns="130046" bIns="65023"/>
          <a:lstStyle/>
          <a:p>
            <a:fld id="{AAAD1B72-969B-394B-B734-E7D7D2C07830}" type="slidenum">
              <a:rPr lang="en-US"/>
              <a:pPr/>
              <a:t>34</a:t>
            </a:fld>
            <a:endParaRPr lang="en-US"/>
          </a:p>
        </p:txBody>
      </p:sp>
      <p:sp>
        <p:nvSpPr>
          <p:cNvPr id="352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51200" y="731838"/>
            <a:ext cx="6502400" cy="3657600"/>
          </a:xfrm>
          <a:prstGeom prst="rect">
            <a:avLst/>
          </a:prstGeom>
          <a:ln/>
        </p:spPr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00480" y="4632960"/>
            <a:ext cx="10403840" cy="4389120"/>
          </a:xfrm>
          <a:prstGeom prst="rect">
            <a:avLst/>
          </a:prstGeom>
        </p:spPr>
        <p:txBody>
          <a:bodyPr lIns="130046" tIns="65023" rIns="130046" bIns="65023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9847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53948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99599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79348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83741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76601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66111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92522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9133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30570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53693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29383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82459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808059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14666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71530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274876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12262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16337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5645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522564A-3CD1-7347-A822-4D6A78400D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415C3E-7626-F94F-A495-830B36A09F43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4B1B48AE-9887-BA48-8788-8B962D3F63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530A74EB-20D0-6841-AA6E-98B0A533FA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54482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21974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77213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7901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96869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48189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83421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026100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56898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27736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9271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DD660F7-4296-F143-886F-FDBD956187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727927-D575-DB4B-8C2A-4295CBE35B95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EFDBD6BD-57F3-AC46-B44F-88FFC2C245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9EF32506-CE2E-CA4F-A80B-72D6472EE4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937362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067429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04919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72286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94030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993167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93666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834925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932474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01200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9514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B23E877-3EB2-844A-B650-B1DFF58C08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EFF0E-648C-CD4C-8C06-706A7510CC22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F63D8EB1-E449-DA43-AB31-DB3404F58E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A1682775-5AE8-DC43-8E7A-C1D4CEB417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745099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985868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256497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461868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287868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656669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541799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6326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300344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098900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5950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4961D89-8A89-1D46-9993-7A4A33AB0B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3B9273-061F-954E-84D7-A3A8F5E97880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0167650C-2FA1-8043-B713-8E59D6714B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372FB27F-4D1C-974D-8A4D-AD3E9A82D2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465055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429917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255665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077086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538262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360601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813893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023781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208613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5176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8CF1162-3470-0845-B732-EBD6D470B8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2C4E2A-AB09-D347-B3B6-C1566917A3E8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149506" name="Rectangle 2">
            <a:extLst>
              <a:ext uri="{FF2B5EF4-FFF2-40B4-BE49-F238E27FC236}">
                <a16:creationId xmlns:a16="http://schemas.microsoft.com/office/drawing/2014/main" id="{F741B12E-3E69-7C48-9236-92A749402D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9507" name="Rectangle 3">
            <a:extLst>
              <a:ext uri="{FF2B5EF4-FFF2-40B4-BE49-F238E27FC236}">
                <a16:creationId xmlns:a16="http://schemas.microsoft.com/office/drawing/2014/main" id="{77475ABD-225A-1F4B-BAE3-97E3CCC129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0774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8CF1162-3470-0845-B732-EBD6D470B8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2C4E2A-AB09-D347-B3B6-C1566917A3E8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149506" name="Rectangle 2">
            <a:extLst>
              <a:ext uri="{FF2B5EF4-FFF2-40B4-BE49-F238E27FC236}">
                <a16:creationId xmlns:a16="http://schemas.microsoft.com/office/drawing/2014/main" id="{F741B12E-3E69-7C48-9236-92A749402D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9507" name="Rectangle 3">
            <a:extLst>
              <a:ext uri="{FF2B5EF4-FFF2-40B4-BE49-F238E27FC236}">
                <a16:creationId xmlns:a16="http://schemas.microsoft.com/office/drawing/2014/main" id="{77475ABD-225A-1F4B-BAE3-97E3CCC129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7456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1143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08724" tIns="54365" rIns="108724" bIns="5436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0872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350" y="725798"/>
            <a:ext cx="1406383" cy="11392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9301" y="482600"/>
            <a:ext cx="9496678" cy="1625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 b="0" cap="small" baseline="0"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8026402" y="5486400"/>
            <a:ext cx="4165601" cy="1371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08724" tIns="54365" rIns="108724" bIns="5436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0872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2" y="5486400"/>
            <a:ext cx="4165601" cy="1371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08724" tIns="54365" rIns="108724" bIns="5436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0872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>
            <a:off x="749300" y="2311400"/>
            <a:ext cx="10693400" cy="0"/>
          </a:xfrm>
          <a:prstGeom prst="line">
            <a:avLst/>
          </a:prstGeom>
          <a:noFill/>
          <a:ln w="12700">
            <a:solidFill>
              <a:srgbClr val="969696"/>
            </a:solidFill>
            <a:round/>
            <a:headEnd/>
            <a:tailEnd/>
          </a:ln>
          <a:effectLst/>
        </p:spPr>
        <p:txBody>
          <a:bodyPr wrap="none" lIns="108754" tIns="54379" rIns="108754" bIns="54379" anchor="ctr"/>
          <a:lstStyle/>
          <a:p>
            <a:endParaRPr lang="en-US" sz="2400"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5745480"/>
            <a:ext cx="12192001" cy="1112520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16" tIns="60958" rIns="121916" bIns="6095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10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2" name="Picture 2" descr="http://www.cspaul.com/publications/teasers/Cui.2010.TVCG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04416" y="5745480"/>
            <a:ext cx="2110155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cspaul.com/publications/teasers/Popescu.2010.TVCG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35544" y="5745480"/>
            <a:ext cx="1925052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://www.cspaul.com/publications/teasers/Rosen.2011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" y="5745480"/>
            <a:ext cx="2083441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www.cspaul.com/publications/teasers/Hoffmann.2006.JEI.jpg"/>
          <p:cNvPicPr>
            <a:picLocks noChangeAspect="1" noChangeArrowheads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411830" y="5745480"/>
            <a:ext cx="1834148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://www.cspaul.com/publications/teasers/Rosen.2011.CGA.jp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66949" y="5745480"/>
            <a:ext cx="1925052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www.cspaul.com/publications/teasers/Rosen.2008.TVCG.jp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1568" y="5745480"/>
            <a:ext cx="2209288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301" y="2779403"/>
            <a:ext cx="10977432" cy="57563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3600" u="sng" kern="1200" dirty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543624" indent="0" algn="ctr">
              <a:buNone/>
              <a:defRPr/>
            </a:lvl2pPr>
            <a:lvl3pPr marL="1087251" indent="0" algn="ctr">
              <a:buNone/>
              <a:defRPr/>
            </a:lvl3pPr>
            <a:lvl4pPr marL="1630878" indent="0" algn="ctr">
              <a:buNone/>
              <a:defRPr/>
            </a:lvl4pPr>
            <a:lvl5pPr marL="2174501" indent="0" algn="ctr">
              <a:buNone/>
              <a:defRPr/>
            </a:lvl5pPr>
            <a:lvl6pPr marL="2718126" indent="0" algn="ctr">
              <a:buNone/>
              <a:defRPr/>
            </a:lvl6pPr>
            <a:lvl7pPr marL="3261753" indent="0" algn="ctr">
              <a:buNone/>
              <a:defRPr/>
            </a:lvl7pPr>
            <a:lvl8pPr marL="3805374" indent="0" algn="ctr">
              <a:buNone/>
              <a:defRPr/>
            </a:lvl8pPr>
            <a:lvl9pPr marL="43490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B04E000B-DC08-6C4D-9414-D068BFFB320D}"/>
              </a:ext>
            </a:extLst>
          </p:cNvPr>
          <p:cNvSpPr txBox="1">
            <a:spLocks/>
          </p:cNvSpPr>
          <p:nvPr userDrawn="1"/>
        </p:nvSpPr>
        <p:spPr>
          <a:xfrm>
            <a:off x="749301" y="3346618"/>
            <a:ext cx="5346700" cy="1498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588" indent="-228588" algn="l" defTabSz="91435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76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2942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118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29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Paul Rosen</a:t>
            </a:r>
            <a:br>
              <a:rPr lang="en-US" dirty="0"/>
            </a:br>
            <a:r>
              <a:rPr lang="en-US" dirty="0"/>
              <a:t>Assistant Professor</a:t>
            </a:r>
            <a:br>
              <a:rPr lang="en-US" dirty="0"/>
            </a:br>
            <a:r>
              <a:rPr lang="en-US" dirty="0"/>
              <a:t>University of South Florida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FEC5CEB5-FFF5-064D-9948-3644B345D677}"/>
              </a:ext>
            </a:extLst>
          </p:cNvPr>
          <p:cNvSpPr txBox="1">
            <a:spLocks/>
          </p:cNvSpPr>
          <p:nvPr userDrawn="1"/>
        </p:nvSpPr>
        <p:spPr>
          <a:xfrm>
            <a:off x="749301" y="4836803"/>
            <a:ext cx="7277101" cy="5756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588" indent="-228588" algn="l" defTabSz="91435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76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2942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118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29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22388" marR="0" lvl="0" indent="-1322388" algn="l" defTabSz="9143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kern="0" baseline="0" dirty="0"/>
              <a:t>Some slides from: </a:t>
            </a:r>
            <a:r>
              <a:rPr lang="en-US" sz="1400" dirty="0">
                <a:latin typeface="Gill Sans MT" panose="020B0502020104020203" pitchFamily="34" charset="77"/>
              </a:rPr>
              <a:t>Anders Backman, Mark </a:t>
            </a:r>
            <a:r>
              <a:rPr lang="en-US" sz="1400" dirty="0" err="1">
                <a:latin typeface="Gill Sans MT" panose="020B0502020104020203" pitchFamily="34" charset="77"/>
              </a:rPr>
              <a:t>Billinghurst</a:t>
            </a:r>
            <a:r>
              <a:rPr lang="en-US" sz="1400" dirty="0">
                <a:latin typeface="Gill Sans MT" panose="020B0502020104020203" pitchFamily="34" charset="77"/>
              </a:rPr>
              <a:t>, Doug Bowman, </a:t>
            </a:r>
            <a:r>
              <a:rPr lang="en-US" altLang="en-US" sz="1400" dirty="0">
                <a:latin typeface="Gill Sans MT" panose="020B0502020104020203" pitchFamily="34" charset="77"/>
              </a:rPr>
              <a:t>David Johnson, </a:t>
            </a:r>
            <a:r>
              <a:rPr lang="en-US" sz="1400" dirty="0"/>
              <a:t>Gun Lee</a:t>
            </a:r>
            <a:r>
              <a:rPr lang="en-US" altLang="en-US" sz="1400" dirty="0">
                <a:latin typeface="Gill Sans MT" panose="020B0502020104020203" pitchFamily="34" charset="77"/>
              </a:rPr>
              <a:t>, </a:t>
            </a:r>
            <a:r>
              <a:rPr lang="en-US" sz="1400" dirty="0">
                <a:latin typeface="Gill Sans MT" panose="020B0502020104020203" pitchFamily="34" charset="77"/>
              </a:rPr>
              <a:t>Ivan </a:t>
            </a:r>
            <a:r>
              <a:rPr lang="en-US" sz="1400" dirty="0" err="1">
                <a:latin typeface="Gill Sans MT" panose="020B0502020104020203" pitchFamily="34" charset="77"/>
              </a:rPr>
              <a:t>Poupyrev</a:t>
            </a:r>
            <a:r>
              <a:rPr lang="en-US" sz="1400" dirty="0">
                <a:latin typeface="Gill Sans MT" panose="020B0502020104020203" pitchFamily="34" charset="77"/>
              </a:rPr>
              <a:t>, Bruce Thomas, </a:t>
            </a:r>
            <a:r>
              <a:rPr lang="en-US" altLang="en-US" sz="1400" dirty="0" err="1"/>
              <a:t>Geb</a:t>
            </a:r>
            <a:r>
              <a:rPr lang="en-US" altLang="en-US" sz="1400" dirty="0"/>
              <a:t> Thomas, </a:t>
            </a:r>
            <a:r>
              <a:rPr lang="en-US" sz="1400" dirty="0">
                <a:latin typeface="Gill Sans MT" panose="020B0502020104020203" pitchFamily="34" charset="77"/>
              </a:rPr>
              <a:t>Anna </a:t>
            </a:r>
            <a:r>
              <a:rPr lang="en-US" sz="1400" dirty="0" err="1">
                <a:latin typeface="Gill Sans MT" panose="020B0502020104020203" pitchFamily="34" charset="77"/>
              </a:rPr>
              <a:t>Yershova</a:t>
            </a:r>
            <a:r>
              <a:rPr lang="en-US" sz="1400" dirty="0">
                <a:latin typeface="Gill Sans MT" panose="020B0502020104020203" pitchFamily="34" charset="77"/>
              </a:rPr>
              <a:t>, </a:t>
            </a:r>
            <a:r>
              <a:rPr lang="en-US" sz="1400" dirty="0"/>
              <a:t>Stefanie </a:t>
            </a:r>
            <a:r>
              <a:rPr lang="en-US" sz="1400" dirty="0" err="1"/>
              <a:t>Zollman</a:t>
            </a:r>
            <a:r>
              <a:rPr lang="en-US" sz="1400" dirty="0"/>
              <a:t> 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endParaRPr lang="en-US" sz="1400" kern="0" baseline="0" dirty="0"/>
          </a:p>
        </p:txBody>
      </p:sp>
    </p:spTree>
    <p:extLst>
      <p:ext uri="{BB962C8B-B14F-4D97-AF65-F5344CB8AC3E}">
        <p14:creationId xmlns:p14="http://schemas.microsoft.com/office/powerpoint/2010/main" val="2425136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_title_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08" tIns="60954" rIns="121908" bIns="6095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0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99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5575" y="267892"/>
            <a:ext cx="9000850" cy="779612"/>
          </a:xfrm>
        </p:spPr>
        <p:txBody>
          <a:bodyPr anchor="ctr"/>
          <a:lstStyle>
            <a:lvl1pPr marL="0" indent="0" algn="ct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3999" u="sng" cap="small" baseline="0">
                <a:latin typeface="Gill Sans MT" panose="020B0502020104020203" pitchFamily="34" charset="0"/>
              </a:defRPr>
            </a:lvl1pPr>
            <a:lvl2pPr marL="0" indent="0" algn="r" defTabSz="117461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199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2399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3963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9322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tal Blank 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5558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Content 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08" tIns="60954" rIns="121908" bIns="6095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0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99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10363200" cy="5202536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843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3999" u="sng" cap="small" baseline="0">
                <a:latin typeface="Gill Sans MT" panose="020B0502020104020203" pitchFamily="34" charset="0"/>
              </a:defRPr>
            </a:lvl1pPr>
            <a:lvl2pPr marL="0" indent="0" algn="l" defTabSz="11746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199">
                <a:latin typeface="Gill Sans MT" panose="020B0502020104020203" pitchFamily="34" charset="0"/>
              </a:defRPr>
            </a:lvl2pPr>
            <a:lvl3pPr marL="465138" indent="-349250" algn="l">
              <a:lnSpc>
                <a:spcPct val="100000"/>
              </a:lnSpc>
              <a:buClrTx/>
              <a:buSzPct val="100000"/>
              <a:tabLst/>
              <a:defRPr sz="3200">
                <a:latin typeface="Gill Sans MT" panose="020B0502020104020203" pitchFamily="34" charset="0"/>
              </a:defRPr>
            </a:lvl3pPr>
            <a:lvl4pPr marL="866775" indent="-254000" algn="l">
              <a:buClrTx/>
              <a:buSzPct val="100000"/>
              <a:tabLst/>
              <a:defRPr sz="2800">
                <a:latin typeface="Gill Sans MT" panose="020B0502020104020203" pitchFamily="34" charset="0"/>
              </a:defRPr>
            </a:lvl4pPr>
            <a:lvl5pPr algn="l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0950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7441" y="6048131"/>
            <a:ext cx="1004559" cy="80367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9BF48-6E0A-4E37-BB05-8DF70571673D}" type="datetimeFigureOut">
              <a:rPr lang="en-US" smtClean="0"/>
              <a:t>10/6/19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9DC48-6C90-4ACC-914B-6AEB40FF2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779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05" r:id="rId2"/>
    <p:sldLayoutId id="2147483806" r:id="rId3"/>
    <p:sldLayoutId id="2147483807" r:id="rId4"/>
    <p:sldLayoutId id="2147483808" r:id="rId5"/>
  </p:sldLayoutIdLst>
  <p:txStyles>
    <p:titleStyle>
      <a:lvl1pPr algn="l" defTabSz="91435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228588" indent="-228588" algn="l" defTabSz="91435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685765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142942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1600118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057295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2514471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tif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uSaywCF6E8?start=137&amp;feature=oembed" TargetMode="External"/><Relationship Id="rId5" Type="http://schemas.openxmlformats.org/officeDocument/2006/relationships/image" Target="../media/image28.png"/><Relationship Id="rId4" Type="http://schemas.openxmlformats.org/officeDocument/2006/relationships/hyperlink" Target="https://youtu.be/buSaywCF6E8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vision.arc.nasa.gov/personnel/jbm/home/projects/osa98/osa98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ersci.mit.edu/_media/gallery/checkershadow_double_full.jpg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wnycstudios.org/story/211178-rip-rainbow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7" Type="http://schemas.openxmlformats.org/officeDocument/2006/relationships/image" Target="../media/image69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jpg"/><Relationship Id="rId5" Type="http://schemas.openxmlformats.org/officeDocument/2006/relationships/image" Target="../media/image67.jpg"/><Relationship Id="rId4" Type="http://schemas.openxmlformats.org/officeDocument/2006/relationships/image" Target="../media/image6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www.xrite.com/hue-test" TargetMode="Externa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hyperlink" Target="http://www.somniacs.co/" TargetMode="Externa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gHE6H62GHoM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HE6H62GHoM?feature=oembed" TargetMode="External"/><Relationship Id="rId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jpg"/><Relationship Id="rId4" Type="http://schemas.openxmlformats.org/officeDocument/2006/relationships/image" Target="../media/image114.jp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jp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vJG698U2Mvo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JG698U2Mvo?start=5&amp;feature=oembed" TargetMode="External"/><Relationship Id="rId4" Type="http://schemas.openxmlformats.org/officeDocument/2006/relationships/image" Target="../media/image12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61YMtx7Ofec" TargetMode="External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61YMtx7Ofec?feature=oembed" TargetMode="External"/><Relationship Id="rId4" Type="http://schemas.openxmlformats.org/officeDocument/2006/relationships/image" Target="../media/image12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lbyNq8KedQ" TargetMode="External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mlbyNq8KedQ?feature=oembed" TargetMode="External"/><Relationship Id="rId4" Type="http://schemas.openxmlformats.org/officeDocument/2006/relationships/image" Target="../media/image124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jpg"/><Relationship Id="rId3" Type="http://schemas.openxmlformats.org/officeDocument/2006/relationships/image" Target="../media/image126.png"/><Relationship Id="rId7" Type="http://schemas.openxmlformats.org/officeDocument/2006/relationships/image" Target="../media/image130.jp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jpg"/><Relationship Id="rId5" Type="http://schemas.openxmlformats.org/officeDocument/2006/relationships/image" Target="../media/image128.jpg"/><Relationship Id="rId4" Type="http://schemas.openxmlformats.org/officeDocument/2006/relationships/image" Target="../media/image127.jpg"/><Relationship Id="rId9" Type="http://schemas.openxmlformats.org/officeDocument/2006/relationships/image" Target="../media/image13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CIS 4930-001: Introduction to Augmented and Virtual Reality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0000" lnSpcReduction="20000"/>
          </a:bodyPr>
          <a:lstStyle/>
          <a:p>
            <a:r>
              <a:rPr lang="en-US" sz="5100" u="sng" dirty="0"/>
              <a:t>Human Perception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460163" y="5648325"/>
            <a:ext cx="731837" cy="396875"/>
          </a:xfrm>
        </p:spPr>
        <p:txBody>
          <a:bodyPr/>
          <a:lstStyle/>
          <a:p>
            <a:fld id="{AAF71A22-6AF9-45E5-860F-5B8201FC6F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26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>
            <a:extLst>
              <a:ext uri="{FF2B5EF4-FFF2-40B4-BE49-F238E27FC236}">
                <a16:creationId xmlns:a16="http://schemas.microsoft.com/office/drawing/2014/main" id="{68E8F7C4-5535-6843-A822-6A640E1A0C1F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en-US" dirty="0"/>
              <a:t>Visual Bandwidth</a:t>
            </a:r>
          </a:p>
          <a:p>
            <a:pPr lvl="1"/>
            <a:r>
              <a:rPr lang="en-US" altLang="en-US" dirty="0"/>
              <a:t>Bandwidth of vision is probably greater than other sensory modalities</a:t>
            </a:r>
          </a:p>
          <a:p>
            <a:pPr lvl="2"/>
            <a:r>
              <a:rPr lang="en-US" altLang="en-US" dirty="0"/>
              <a:t>Retina bandwidth ~10 </a:t>
            </a:r>
            <a:r>
              <a:rPr lang="en-US" altLang="en-US" dirty="0" err="1"/>
              <a:t>Mbits</a:t>
            </a:r>
            <a:r>
              <a:rPr lang="en-US" altLang="en-US" dirty="0"/>
              <a:t>/sec</a:t>
            </a:r>
          </a:p>
          <a:p>
            <a:pPr lvl="2"/>
            <a:r>
              <a:rPr lang="en-US" altLang="en-US" dirty="0"/>
              <a:t>Most important sense for VR?</a:t>
            </a:r>
          </a:p>
          <a:p>
            <a:pPr lvl="3"/>
            <a:r>
              <a:rPr lang="en-US" altLang="en-US" dirty="0"/>
              <a:t>IMAX movie of rollercoaster can induce sensation of motion</a:t>
            </a:r>
          </a:p>
          <a:p>
            <a:pPr lvl="3"/>
            <a:r>
              <a:rPr lang="en-US" altLang="en-US" dirty="0"/>
              <a:t>Images can induce sensations of taste/smell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8901EE2-C658-AB4F-B13F-E49CE835019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0155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7B5459-E0B3-9B4F-800B-E88E183234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Depth Perception</a:t>
            </a:r>
          </a:p>
          <a:p>
            <a:endParaRPr lang="en-US" dirty="0"/>
          </a:p>
          <a:p>
            <a:pPr lvl="1" algn="ctr"/>
            <a:r>
              <a:rPr lang="en-US" dirty="0"/>
              <a:t>More on this later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54EB18-24D3-3243-A237-13C08F32129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2093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>
            <a:extLst>
              <a:ext uri="{FF2B5EF4-FFF2-40B4-BE49-F238E27FC236}">
                <a16:creationId xmlns:a16="http://schemas.microsoft.com/office/drawing/2014/main" id="{F53DFB55-C009-2646-A681-F9E6555AAF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43772" y="1012868"/>
            <a:ext cx="8908787" cy="5444736"/>
          </a:xfrm>
          <a:prstGeom prst="rect">
            <a:avLst/>
          </a:prstGeom>
        </p:spPr>
      </p:pic>
      <p:sp>
        <p:nvSpPr>
          <p:cNvPr id="111" name="Content Placeholder 110">
            <a:extLst>
              <a:ext uri="{FF2B5EF4-FFF2-40B4-BE49-F238E27FC236}">
                <a16:creationId xmlns:a16="http://schemas.microsoft.com/office/drawing/2014/main" id="{FCB136CF-CEEE-2F45-951C-700F80839E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Other Processes</a:t>
            </a:r>
          </a:p>
        </p:txBody>
      </p:sp>
      <p:sp>
        <p:nvSpPr>
          <p:cNvPr id="112" name="Content Placeholder 111">
            <a:extLst>
              <a:ext uri="{FF2B5EF4-FFF2-40B4-BE49-F238E27FC236}">
                <a16:creationId xmlns:a16="http://schemas.microsoft.com/office/drawing/2014/main" id="{08D33B99-1EE1-314E-BD57-A2F38C13F97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5008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649953A3-1B2D-2441-B3B5-BF9CB14E60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Problems</a:t>
            </a:r>
          </a:p>
          <a:p>
            <a:pPr lvl="1"/>
            <a:r>
              <a:rPr lang="en-US" dirty="0"/>
              <a:t>Mismatching Sensory information</a:t>
            </a:r>
          </a:p>
          <a:p>
            <a:pPr lvl="2"/>
            <a:r>
              <a:rPr lang="en-US" dirty="0"/>
              <a:t>For example: Vision and acceleration is not matched in a flight-simulator. (Unless an advanced motion-platform is used).</a:t>
            </a:r>
          </a:p>
          <a:p>
            <a:pPr lvl="1"/>
            <a:r>
              <a:rPr lang="en-US" dirty="0"/>
              <a:t>Update frequency</a:t>
            </a:r>
          </a:p>
          <a:p>
            <a:pPr lvl="2"/>
            <a:r>
              <a:rPr lang="en-US" dirty="0"/>
              <a:t>Due to simulation, scene complexity, etc.</a:t>
            </a:r>
          </a:p>
          <a:p>
            <a:pPr lvl="2"/>
            <a:r>
              <a:rPr lang="en-US" dirty="0"/>
              <a:t>Frame rate (FPS), the rate of which the system can generate new images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332FFB-C689-D042-9841-DC3C9C611EB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0215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649953A3-1B2D-2441-B3B5-BF9CB14E60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Problems</a:t>
            </a:r>
          </a:p>
          <a:p>
            <a:pPr lvl="1"/>
            <a:r>
              <a:rPr lang="en-US" dirty="0"/>
              <a:t>Latency</a:t>
            </a:r>
          </a:p>
          <a:p>
            <a:pPr lvl="2"/>
            <a:r>
              <a:rPr lang="en-US" dirty="0"/>
              <a:t>Due to simulation, graphic rendering of scene, device updates, etc. a latency is introduced.</a:t>
            </a:r>
          </a:p>
          <a:p>
            <a:pPr lvl="2"/>
            <a:r>
              <a:rPr lang="en-US" dirty="0"/>
              <a:t>The time it takes for the system to react onto a users action</a:t>
            </a:r>
          </a:p>
          <a:p>
            <a:pPr lvl="1"/>
            <a:r>
              <a:rPr lang="en-US" dirty="0"/>
              <a:t>Using an HMD</a:t>
            </a:r>
          </a:p>
          <a:p>
            <a:pPr lvl="2"/>
            <a:r>
              <a:rPr lang="en-US" dirty="0"/>
              <a:t>Eye convergence, fix focus</a:t>
            </a:r>
          </a:p>
          <a:p>
            <a:pPr lvl="2"/>
            <a:endParaRPr lang="en-US" dirty="0"/>
          </a:p>
          <a:p>
            <a:pPr lvl="1" algn="ctr"/>
            <a:r>
              <a:rPr lang="en-US" u="sng" dirty="0"/>
              <a:t>Simulator sickness (Cyber sickness) could be the result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DFE2CA-3821-F14F-94A7-45171C35581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81199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80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>
            <a:extLst>
              <a:ext uri="{FF2B5EF4-FFF2-40B4-BE49-F238E27FC236}">
                <a16:creationId xmlns:a16="http://schemas.microsoft.com/office/drawing/2014/main" id="{D4FAFB8C-B7AF-8240-9BBF-B33027A8CCE2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en-US" dirty="0"/>
              <a:t>Why Study Basis of Vision?</a:t>
            </a:r>
          </a:p>
          <a:p>
            <a:pPr lvl="1"/>
            <a:r>
              <a:rPr lang="en-US" altLang="en-US" dirty="0"/>
              <a:t>If a display can match human capabilities, we are done</a:t>
            </a:r>
          </a:p>
          <a:p>
            <a:pPr lvl="1"/>
            <a:r>
              <a:rPr lang="en-US" altLang="en-US" dirty="0"/>
              <a:t>If the display can’t, nice to know where to concentrate resources.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EBD3C7-B0BE-B94D-9FA8-A9D00094B65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89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89702" y="1297727"/>
            <a:ext cx="4893320" cy="42446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231352-1F9F-8046-A0C6-7B6CDF6048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en-US" dirty="0"/>
              <a:t>Anatomy of Vision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62BE8E-7C4D-F044-8BB4-CB9AF33AA8D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213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790F75-4783-0246-804F-BA78BEC6B6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en-US" dirty="0"/>
              <a:t>Eye Optics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C5C6F1-6D4F-2840-A050-CDD7439ECFD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1DA19C0-1D24-AA48-9551-279F2D982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57400" y="1047504"/>
            <a:ext cx="8077200" cy="4900403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1515245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>
            <a:extLst>
              <a:ext uri="{FF2B5EF4-FFF2-40B4-BE49-F238E27FC236}">
                <a16:creationId xmlns:a16="http://schemas.microsoft.com/office/drawing/2014/main" id="{385147EA-B4A0-B148-9177-A620C8A7FF25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3200400" y="827733"/>
            <a:ext cx="5791200" cy="2462212"/>
          </a:xfrm>
        </p:spPr>
        <p:txBody>
          <a:bodyPr/>
          <a:lstStyle/>
          <a:p>
            <a:r>
              <a:rPr lang="en-US" altLang="en-US" dirty="0"/>
              <a:t>Accommodation</a:t>
            </a:r>
          </a:p>
          <a:p>
            <a:pPr lvl="1"/>
            <a:r>
              <a:rPr lang="en-US" altLang="en-US" dirty="0"/>
              <a:t>Change in curvature of lens</a:t>
            </a:r>
          </a:p>
          <a:p>
            <a:pPr lvl="2"/>
            <a:r>
              <a:rPr lang="en-US" altLang="en-US" dirty="0"/>
              <a:t>Rest focus from 6m to infinity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2729F-28FA-E140-9AA0-8B2D9DDC190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9" descr="800px-Focus_in_an_eye">
            <a:extLst>
              <a:ext uri="{FF2B5EF4-FFF2-40B4-BE49-F238E27FC236}">
                <a16:creationId xmlns:a16="http://schemas.microsoft.com/office/drawing/2014/main" id="{F9558EB6-E8A0-354D-B4AE-604796B05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78000" y="3048000"/>
            <a:ext cx="7289800" cy="24622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2619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>
            <a:extLst>
              <a:ext uri="{FF2B5EF4-FFF2-40B4-BE49-F238E27FC236}">
                <a16:creationId xmlns:a16="http://schemas.microsoft.com/office/drawing/2014/main" id="{2A5BC432-66FD-504B-91E8-14212F652710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dirty="0"/>
              <a:t>Visual Acuity</a:t>
            </a:r>
          </a:p>
          <a:p>
            <a:pPr lvl="1"/>
            <a:r>
              <a:rPr lang="en-US" altLang="en-US" dirty="0"/>
              <a:t>Cycles per degree (similar to angular resolution)</a:t>
            </a:r>
          </a:p>
          <a:p>
            <a:pPr lvl="2"/>
            <a:r>
              <a:rPr lang="en-US" altLang="en-US" dirty="0"/>
              <a:t>Humans can resolve 0.93mm spacing at 1m</a:t>
            </a: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  <a:p>
            <a:pPr lvl="1"/>
            <a:r>
              <a:rPr lang="en-US" altLang="en-US" dirty="0"/>
              <a:t>Fovea is about 1 </a:t>
            </a:r>
            <a:r>
              <a:rPr lang="en-US" altLang="en-US" dirty="0" err="1"/>
              <a:t>Mpixel</a:t>
            </a:r>
            <a:endParaRPr lang="en-US" altLang="en-US" dirty="0"/>
          </a:p>
          <a:p>
            <a:pPr lvl="2"/>
            <a:r>
              <a:rPr lang="en-US" altLang="en-US" dirty="0"/>
              <a:t>1 arc minute at fovea (1/60 degree)</a:t>
            </a:r>
          </a:p>
          <a:p>
            <a:pPr lvl="3"/>
            <a:r>
              <a:rPr lang="en-US" altLang="en-US" dirty="0"/>
              <a:t>20/20 vision letters are 5 arc minute letters (strokes 1 arc minute)</a:t>
            </a:r>
          </a:p>
          <a:p>
            <a:pPr lvl="2"/>
            <a:r>
              <a:rPr lang="en-US" altLang="en-US" dirty="0"/>
              <a:t>Around 24K x 24K over field of view</a:t>
            </a:r>
          </a:p>
          <a:p>
            <a:pPr lvl="1"/>
            <a:r>
              <a:rPr lang="en-US" altLang="en-US" dirty="0"/>
              <a:t>Retina is (dynamically) sensitive to light levels over 10^13 range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4C848C-25A6-4C45-8466-F5647718306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7663" name="Group 15">
            <a:extLst>
              <a:ext uri="{FF2B5EF4-FFF2-40B4-BE49-F238E27FC236}">
                <a16:creationId xmlns:a16="http://schemas.microsoft.com/office/drawing/2014/main" id="{B40B03DE-5B20-934F-BCBE-3DF57E11FBAA}"/>
              </a:ext>
            </a:extLst>
          </p:cNvPr>
          <p:cNvGrpSpPr>
            <a:grpSpLocks/>
          </p:cNvGrpSpPr>
          <p:nvPr/>
        </p:nvGrpSpPr>
        <p:grpSpPr bwMode="auto">
          <a:xfrm>
            <a:off x="3810000" y="2492376"/>
            <a:ext cx="1524000" cy="995363"/>
            <a:chOff x="2068" y="2398"/>
            <a:chExt cx="960" cy="627"/>
          </a:xfrm>
        </p:grpSpPr>
        <p:sp>
          <p:nvSpPr>
            <p:cNvPr id="27652" name="Line 4">
              <a:extLst>
                <a:ext uri="{FF2B5EF4-FFF2-40B4-BE49-F238E27FC236}">
                  <a16:creationId xmlns:a16="http://schemas.microsoft.com/office/drawing/2014/main" id="{999104AA-A76C-8241-B279-D11673DAD5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8" y="2398"/>
              <a:ext cx="0" cy="627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53" name="Line 5">
              <a:extLst>
                <a:ext uri="{FF2B5EF4-FFF2-40B4-BE49-F238E27FC236}">
                  <a16:creationId xmlns:a16="http://schemas.microsoft.com/office/drawing/2014/main" id="{47354E62-C3D7-E647-9D2C-CFE6FEDCB1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4" y="2398"/>
              <a:ext cx="0" cy="627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54" name="Line 6">
              <a:extLst>
                <a:ext uri="{FF2B5EF4-FFF2-40B4-BE49-F238E27FC236}">
                  <a16:creationId xmlns:a16="http://schemas.microsoft.com/office/drawing/2014/main" id="{3E2D21C0-D055-7445-A2C5-96A6698A97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60" y="2398"/>
              <a:ext cx="0" cy="627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55" name="Line 7">
              <a:extLst>
                <a:ext uri="{FF2B5EF4-FFF2-40B4-BE49-F238E27FC236}">
                  <a16:creationId xmlns:a16="http://schemas.microsoft.com/office/drawing/2014/main" id="{55288735-FBCD-814C-8457-B826D4DBE8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6" y="2398"/>
              <a:ext cx="0" cy="627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56" name="Line 8">
              <a:extLst>
                <a:ext uri="{FF2B5EF4-FFF2-40B4-BE49-F238E27FC236}">
                  <a16:creationId xmlns:a16="http://schemas.microsoft.com/office/drawing/2014/main" id="{51730E64-AAB3-EC43-8EDE-A76AB77F4B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52" y="2398"/>
              <a:ext cx="0" cy="627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57" name="Line 9">
              <a:extLst>
                <a:ext uri="{FF2B5EF4-FFF2-40B4-BE49-F238E27FC236}">
                  <a16:creationId xmlns:a16="http://schemas.microsoft.com/office/drawing/2014/main" id="{6AF70BAB-BFAC-7949-AB8E-0B2BE0711F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8" y="2398"/>
              <a:ext cx="0" cy="627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58" name="Line 10">
              <a:extLst>
                <a:ext uri="{FF2B5EF4-FFF2-40B4-BE49-F238E27FC236}">
                  <a16:creationId xmlns:a16="http://schemas.microsoft.com/office/drawing/2014/main" id="{672AD5D3-4296-284A-935A-DA48702ABE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4" y="2398"/>
              <a:ext cx="0" cy="627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59" name="Line 11">
              <a:extLst>
                <a:ext uri="{FF2B5EF4-FFF2-40B4-BE49-F238E27FC236}">
                  <a16:creationId xmlns:a16="http://schemas.microsoft.com/office/drawing/2014/main" id="{C75AB009-E884-384F-9C66-87AC0D403F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0" y="2398"/>
              <a:ext cx="0" cy="627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0" name="Line 12">
              <a:extLst>
                <a:ext uri="{FF2B5EF4-FFF2-40B4-BE49-F238E27FC236}">
                  <a16:creationId xmlns:a16="http://schemas.microsoft.com/office/drawing/2014/main" id="{0918202E-3123-4141-88A5-CADAAA207B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6" y="2398"/>
              <a:ext cx="0" cy="627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1" name="Line 13">
              <a:extLst>
                <a:ext uri="{FF2B5EF4-FFF2-40B4-BE49-F238E27FC236}">
                  <a16:creationId xmlns:a16="http://schemas.microsoft.com/office/drawing/2014/main" id="{7FC15A62-DAAE-3B49-B821-F13ECD31A7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32" y="2398"/>
              <a:ext cx="0" cy="627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2" name="Line 14">
              <a:extLst>
                <a:ext uri="{FF2B5EF4-FFF2-40B4-BE49-F238E27FC236}">
                  <a16:creationId xmlns:a16="http://schemas.microsoft.com/office/drawing/2014/main" id="{990BFB44-8D9C-D94E-8D7C-9E6B5D9466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8" y="2398"/>
              <a:ext cx="0" cy="627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664" name="Group 16">
            <a:extLst>
              <a:ext uri="{FF2B5EF4-FFF2-40B4-BE49-F238E27FC236}">
                <a16:creationId xmlns:a16="http://schemas.microsoft.com/office/drawing/2014/main" id="{D09E5679-446E-EB47-B0DB-360DE19FE10A}"/>
              </a:ext>
            </a:extLst>
          </p:cNvPr>
          <p:cNvGrpSpPr>
            <a:grpSpLocks/>
          </p:cNvGrpSpPr>
          <p:nvPr/>
        </p:nvGrpSpPr>
        <p:grpSpPr bwMode="auto">
          <a:xfrm>
            <a:off x="5913439" y="2492376"/>
            <a:ext cx="752475" cy="995363"/>
            <a:chOff x="2068" y="2398"/>
            <a:chExt cx="960" cy="627"/>
          </a:xfrm>
        </p:grpSpPr>
        <p:sp>
          <p:nvSpPr>
            <p:cNvPr id="27665" name="Line 17">
              <a:extLst>
                <a:ext uri="{FF2B5EF4-FFF2-40B4-BE49-F238E27FC236}">
                  <a16:creationId xmlns:a16="http://schemas.microsoft.com/office/drawing/2014/main" id="{F8937755-7113-C941-9019-C58697F9A8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8" y="2398"/>
              <a:ext cx="0" cy="62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6" name="Line 18">
              <a:extLst>
                <a:ext uri="{FF2B5EF4-FFF2-40B4-BE49-F238E27FC236}">
                  <a16:creationId xmlns:a16="http://schemas.microsoft.com/office/drawing/2014/main" id="{5B27684D-D5A9-A344-942E-5A491D0493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4" y="2398"/>
              <a:ext cx="0" cy="62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7" name="Line 19">
              <a:extLst>
                <a:ext uri="{FF2B5EF4-FFF2-40B4-BE49-F238E27FC236}">
                  <a16:creationId xmlns:a16="http://schemas.microsoft.com/office/drawing/2014/main" id="{92681C0F-46A1-1E46-8755-31969FA711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60" y="2398"/>
              <a:ext cx="0" cy="62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8" name="Line 20">
              <a:extLst>
                <a:ext uri="{FF2B5EF4-FFF2-40B4-BE49-F238E27FC236}">
                  <a16:creationId xmlns:a16="http://schemas.microsoft.com/office/drawing/2014/main" id="{9CEBA166-7A2D-364E-9EC3-B68AEE82D7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6" y="2398"/>
              <a:ext cx="0" cy="62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9" name="Line 21">
              <a:extLst>
                <a:ext uri="{FF2B5EF4-FFF2-40B4-BE49-F238E27FC236}">
                  <a16:creationId xmlns:a16="http://schemas.microsoft.com/office/drawing/2014/main" id="{D5CE8964-A96B-DE41-BF3D-284B653B06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52" y="2398"/>
              <a:ext cx="0" cy="62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0" name="Line 22">
              <a:extLst>
                <a:ext uri="{FF2B5EF4-FFF2-40B4-BE49-F238E27FC236}">
                  <a16:creationId xmlns:a16="http://schemas.microsoft.com/office/drawing/2014/main" id="{CC5FCF97-D96D-614F-967A-A2AC33D763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8" y="2398"/>
              <a:ext cx="0" cy="62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1" name="Line 23">
              <a:extLst>
                <a:ext uri="{FF2B5EF4-FFF2-40B4-BE49-F238E27FC236}">
                  <a16:creationId xmlns:a16="http://schemas.microsoft.com/office/drawing/2014/main" id="{81ACAF30-F7B4-B544-8801-01F275D62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4" y="2398"/>
              <a:ext cx="0" cy="62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2" name="Line 24">
              <a:extLst>
                <a:ext uri="{FF2B5EF4-FFF2-40B4-BE49-F238E27FC236}">
                  <a16:creationId xmlns:a16="http://schemas.microsoft.com/office/drawing/2014/main" id="{2C4ABBF6-B2A9-554D-A967-ADDDEED1FE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0" y="2398"/>
              <a:ext cx="0" cy="62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3" name="Line 25">
              <a:extLst>
                <a:ext uri="{FF2B5EF4-FFF2-40B4-BE49-F238E27FC236}">
                  <a16:creationId xmlns:a16="http://schemas.microsoft.com/office/drawing/2014/main" id="{202987FC-DB61-EA42-ADE6-AA4FC49EE3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6" y="2398"/>
              <a:ext cx="0" cy="62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4" name="Line 26">
              <a:extLst>
                <a:ext uri="{FF2B5EF4-FFF2-40B4-BE49-F238E27FC236}">
                  <a16:creationId xmlns:a16="http://schemas.microsoft.com/office/drawing/2014/main" id="{2454C528-5315-5C49-AC7D-7901B232E5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32" y="2398"/>
              <a:ext cx="0" cy="62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5" name="Line 27">
              <a:extLst>
                <a:ext uri="{FF2B5EF4-FFF2-40B4-BE49-F238E27FC236}">
                  <a16:creationId xmlns:a16="http://schemas.microsoft.com/office/drawing/2014/main" id="{F6DCBF83-5EF1-F04B-8F75-CB8D98AB07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8" y="2398"/>
              <a:ext cx="0" cy="62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676" name="Group 28">
            <a:extLst>
              <a:ext uri="{FF2B5EF4-FFF2-40B4-BE49-F238E27FC236}">
                <a16:creationId xmlns:a16="http://schemas.microsoft.com/office/drawing/2014/main" id="{F910A628-70D3-8C4E-9FE9-CC35F215086A}"/>
              </a:ext>
            </a:extLst>
          </p:cNvPr>
          <p:cNvGrpSpPr>
            <a:grpSpLocks/>
          </p:cNvGrpSpPr>
          <p:nvPr/>
        </p:nvGrpSpPr>
        <p:grpSpPr bwMode="auto">
          <a:xfrm>
            <a:off x="7386638" y="2492376"/>
            <a:ext cx="366712" cy="995363"/>
            <a:chOff x="2068" y="2398"/>
            <a:chExt cx="960" cy="627"/>
          </a:xfrm>
        </p:grpSpPr>
        <p:sp>
          <p:nvSpPr>
            <p:cNvPr id="27677" name="Line 29">
              <a:extLst>
                <a:ext uri="{FF2B5EF4-FFF2-40B4-BE49-F238E27FC236}">
                  <a16:creationId xmlns:a16="http://schemas.microsoft.com/office/drawing/2014/main" id="{F81EA640-22AD-7848-8A29-4A37F2DA72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8" y="2398"/>
              <a:ext cx="0" cy="6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8" name="Line 30">
              <a:extLst>
                <a:ext uri="{FF2B5EF4-FFF2-40B4-BE49-F238E27FC236}">
                  <a16:creationId xmlns:a16="http://schemas.microsoft.com/office/drawing/2014/main" id="{B22165C2-1590-AF48-8BBF-1CE8440C2C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4" y="2398"/>
              <a:ext cx="0" cy="6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9" name="Line 31">
              <a:extLst>
                <a:ext uri="{FF2B5EF4-FFF2-40B4-BE49-F238E27FC236}">
                  <a16:creationId xmlns:a16="http://schemas.microsoft.com/office/drawing/2014/main" id="{707469CB-BE6A-F742-AF20-06894ECA79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60" y="2398"/>
              <a:ext cx="0" cy="6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0" name="Line 32">
              <a:extLst>
                <a:ext uri="{FF2B5EF4-FFF2-40B4-BE49-F238E27FC236}">
                  <a16:creationId xmlns:a16="http://schemas.microsoft.com/office/drawing/2014/main" id="{B208E563-3C68-D443-BB4E-B798EC152B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6" y="2398"/>
              <a:ext cx="0" cy="6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1" name="Line 33">
              <a:extLst>
                <a:ext uri="{FF2B5EF4-FFF2-40B4-BE49-F238E27FC236}">
                  <a16:creationId xmlns:a16="http://schemas.microsoft.com/office/drawing/2014/main" id="{8A980B64-3875-4949-AA4A-BB1F0FE65B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52" y="2398"/>
              <a:ext cx="0" cy="6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2" name="Line 34">
              <a:extLst>
                <a:ext uri="{FF2B5EF4-FFF2-40B4-BE49-F238E27FC236}">
                  <a16:creationId xmlns:a16="http://schemas.microsoft.com/office/drawing/2014/main" id="{655A5E21-25FF-3E4E-A944-E5715CA3CD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8" y="2398"/>
              <a:ext cx="0" cy="6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3" name="Line 35">
              <a:extLst>
                <a:ext uri="{FF2B5EF4-FFF2-40B4-BE49-F238E27FC236}">
                  <a16:creationId xmlns:a16="http://schemas.microsoft.com/office/drawing/2014/main" id="{0482211A-F7E8-E146-959A-74E65695AD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4" y="2398"/>
              <a:ext cx="0" cy="6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4" name="Line 36">
              <a:extLst>
                <a:ext uri="{FF2B5EF4-FFF2-40B4-BE49-F238E27FC236}">
                  <a16:creationId xmlns:a16="http://schemas.microsoft.com/office/drawing/2014/main" id="{F7202D11-60AA-A148-A1A0-A3CEB7B5A0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0" y="2398"/>
              <a:ext cx="0" cy="6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5" name="Line 37">
              <a:extLst>
                <a:ext uri="{FF2B5EF4-FFF2-40B4-BE49-F238E27FC236}">
                  <a16:creationId xmlns:a16="http://schemas.microsoft.com/office/drawing/2014/main" id="{068FBCF5-6706-6944-A3B7-A5B772F103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6" y="2398"/>
              <a:ext cx="0" cy="6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6" name="Line 38">
              <a:extLst>
                <a:ext uri="{FF2B5EF4-FFF2-40B4-BE49-F238E27FC236}">
                  <a16:creationId xmlns:a16="http://schemas.microsoft.com/office/drawing/2014/main" id="{93C628AC-5734-9342-8756-82A45AF89E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32" y="2398"/>
              <a:ext cx="0" cy="6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7" name="Line 39">
              <a:extLst>
                <a:ext uri="{FF2B5EF4-FFF2-40B4-BE49-F238E27FC236}">
                  <a16:creationId xmlns:a16="http://schemas.microsoft.com/office/drawing/2014/main" id="{0DCB9C4B-79A9-EB45-81C7-293D086A52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8" y="2398"/>
              <a:ext cx="0" cy="6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688" name="Group 40">
            <a:extLst>
              <a:ext uri="{FF2B5EF4-FFF2-40B4-BE49-F238E27FC236}">
                <a16:creationId xmlns:a16="http://schemas.microsoft.com/office/drawing/2014/main" id="{29B410DC-91FA-8E4A-B4AC-C245707052F3}"/>
              </a:ext>
            </a:extLst>
          </p:cNvPr>
          <p:cNvGrpSpPr>
            <a:grpSpLocks/>
          </p:cNvGrpSpPr>
          <p:nvPr/>
        </p:nvGrpSpPr>
        <p:grpSpPr bwMode="auto">
          <a:xfrm>
            <a:off x="8148639" y="2492376"/>
            <a:ext cx="223837" cy="995363"/>
            <a:chOff x="2068" y="2398"/>
            <a:chExt cx="960" cy="627"/>
          </a:xfrm>
        </p:grpSpPr>
        <p:sp>
          <p:nvSpPr>
            <p:cNvPr id="27689" name="Line 41">
              <a:extLst>
                <a:ext uri="{FF2B5EF4-FFF2-40B4-BE49-F238E27FC236}">
                  <a16:creationId xmlns:a16="http://schemas.microsoft.com/office/drawing/2014/main" id="{779320D5-7EF9-FA49-9EB3-8F36C3E3CE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8" y="2398"/>
              <a:ext cx="0" cy="6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0" name="Line 42">
              <a:extLst>
                <a:ext uri="{FF2B5EF4-FFF2-40B4-BE49-F238E27FC236}">
                  <a16:creationId xmlns:a16="http://schemas.microsoft.com/office/drawing/2014/main" id="{EA41A6F7-322F-814B-8FEB-7A9318851C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4" y="2398"/>
              <a:ext cx="0" cy="6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1" name="Line 43">
              <a:extLst>
                <a:ext uri="{FF2B5EF4-FFF2-40B4-BE49-F238E27FC236}">
                  <a16:creationId xmlns:a16="http://schemas.microsoft.com/office/drawing/2014/main" id="{915D9622-D0DD-1A4B-91F5-008F9F1E14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60" y="2398"/>
              <a:ext cx="0" cy="6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2" name="Line 44">
              <a:extLst>
                <a:ext uri="{FF2B5EF4-FFF2-40B4-BE49-F238E27FC236}">
                  <a16:creationId xmlns:a16="http://schemas.microsoft.com/office/drawing/2014/main" id="{94295D62-BC64-0145-896D-1791271490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6" y="2398"/>
              <a:ext cx="0" cy="6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3" name="Line 45">
              <a:extLst>
                <a:ext uri="{FF2B5EF4-FFF2-40B4-BE49-F238E27FC236}">
                  <a16:creationId xmlns:a16="http://schemas.microsoft.com/office/drawing/2014/main" id="{2B578C07-C554-2140-A1F7-18AD70A844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52" y="2398"/>
              <a:ext cx="0" cy="6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4" name="Line 46">
              <a:extLst>
                <a:ext uri="{FF2B5EF4-FFF2-40B4-BE49-F238E27FC236}">
                  <a16:creationId xmlns:a16="http://schemas.microsoft.com/office/drawing/2014/main" id="{690078F7-A4A1-3947-83D8-F24CEBFB21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8" y="2398"/>
              <a:ext cx="0" cy="6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5" name="Line 47">
              <a:extLst>
                <a:ext uri="{FF2B5EF4-FFF2-40B4-BE49-F238E27FC236}">
                  <a16:creationId xmlns:a16="http://schemas.microsoft.com/office/drawing/2014/main" id="{96932D5E-9FEB-9146-A603-B269444318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4" y="2398"/>
              <a:ext cx="0" cy="6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6" name="Line 48">
              <a:extLst>
                <a:ext uri="{FF2B5EF4-FFF2-40B4-BE49-F238E27FC236}">
                  <a16:creationId xmlns:a16="http://schemas.microsoft.com/office/drawing/2014/main" id="{690210F8-F5E2-A44D-90DA-7C13E14478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0" y="2398"/>
              <a:ext cx="0" cy="6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7" name="Line 49">
              <a:extLst>
                <a:ext uri="{FF2B5EF4-FFF2-40B4-BE49-F238E27FC236}">
                  <a16:creationId xmlns:a16="http://schemas.microsoft.com/office/drawing/2014/main" id="{5A7CD2DF-7655-D24E-BEB3-2B02FE545B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6" y="2398"/>
              <a:ext cx="0" cy="6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8" name="Line 50">
              <a:extLst>
                <a:ext uri="{FF2B5EF4-FFF2-40B4-BE49-F238E27FC236}">
                  <a16:creationId xmlns:a16="http://schemas.microsoft.com/office/drawing/2014/main" id="{9CC9EFAC-FCBC-0342-BF4C-13360A1ED7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32" y="2398"/>
              <a:ext cx="0" cy="6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9" name="Line 51">
              <a:extLst>
                <a:ext uri="{FF2B5EF4-FFF2-40B4-BE49-F238E27FC236}">
                  <a16:creationId xmlns:a16="http://schemas.microsoft.com/office/drawing/2014/main" id="{D87C39DE-6F98-564D-880E-0D60B9826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8" y="2398"/>
              <a:ext cx="0" cy="6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4225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ontent Placeholder 45">
            <a:extLst>
              <a:ext uri="{FF2B5EF4-FFF2-40B4-BE49-F238E27FC236}">
                <a16:creationId xmlns:a16="http://schemas.microsoft.com/office/drawing/2014/main" id="{D9C1D945-8D6F-ED4B-B8DF-36D16FAED9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Psychophysics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54783-FF24-F64C-8F15-5F552FDEC20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B403A2-46AA-834E-9BF3-941A5C147F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81200" y="914400"/>
            <a:ext cx="5181600" cy="33528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9664317-0455-4B41-915A-3219373658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2200" y="3505727"/>
            <a:ext cx="4191001" cy="306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04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>
            <a:extLst>
              <a:ext uri="{FF2B5EF4-FFF2-40B4-BE49-F238E27FC236}">
                <a16:creationId xmlns:a16="http://schemas.microsoft.com/office/drawing/2014/main" id="{9339A1F8-F84A-3943-B864-1C09BD409B63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Visual Field</a:t>
            </a:r>
          </a:p>
          <a:p>
            <a:pPr lvl="1"/>
            <a:r>
              <a:rPr lang="en-US" altLang="en-US" dirty="0"/>
              <a:t>Monocular (one eye)</a:t>
            </a:r>
          </a:p>
          <a:p>
            <a:pPr lvl="2"/>
            <a:r>
              <a:rPr lang="en-US" altLang="en-US" dirty="0"/>
              <a:t>120° vertically and 150° horizontally</a:t>
            </a:r>
          </a:p>
          <a:p>
            <a:pPr lvl="3"/>
            <a:r>
              <a:rPr lang="en-US" altLang="en-US" dirty="0"/>
              <a:t>60° to nose; 90° to side</a:t>
            </a:r>
          </a:p>
          <a:p>
            <a:pPr lvl="3"/>
            <a:r>
              <a:rPr lang="en-US" altLang="en-US" dirty="0"/>
              <a:t>50° up; 70° down</a:t>
            </a:r>
          </a:p>
          <a:p>
            <a:pPr lvl="1"/>
            <a:r>
              <a:rPr lang="en-US" altLang="en-US" dirty="0"/>
              <a:t>Binocular (both eyes)</a:t>
            </a:r>
          </a:p>
          <a:p>
            <a:pPr lvl="2"/>
            <a:r>
              <a:rPr lang="en-US" altLang="en-US" dirty="0"/>
              <a:t>200° horizontal</a:t>
            </a:r>
          </a:p>
          <a:p>
            <a:pPr lvl="2"/>
            <a:r>
              <a:rPr lang="en-US" altLang="en-US" dirty="0"/>
              <a:t>Eye can rotate about 50°</a:t>
            </a:r>
          </a:p>
          <a:p>
            <a:pPr lvl="2"/>
            <a:r>
              <a:rPr lang="en-US" altLang="en-US" dirty="0"/>
              <a:t>Humans have 120° binocular overlap</a:t>
            </a:r>
          </a:p>
          <a:p>
            <a:pPr lvl="2"/>
            <a:r>
              <a:rPr lang="en-US" altLang="en-US" dirty="0"/>
              <a:t>2 x 40° monocular regions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7896280-A0B4-A041-91FC-E3059FC06E3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D1322409-D3C3-DD40-A8F9-F57718AB2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15200" y="1981200"/>
            <a:ext cx="4038600" cy="35480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6898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3" name="Rectangle 3">
            <a:extLst>
              <a:ext uri="{FF2B5EF4-FFF2-40B4-BE49-F238E27FC236}">
                <a16:creationId xmlns:a16="http://schemas.microsoft.com/office/drawing/2014/main" id="{770CA17D-CF80-594F-BE68-CDF92F3000B6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3086100" y="827733"/>
            <a:ext cx="6019800" cy="5202536"/>
          </a:xfrm>
        </p:spPr>
        <p:txBody>
          <a:bodyPr>
            <a:normAutofit/>
          </a:bodyPr>
          <a:lstStyle/>
          <a:p>
            <a:r>
              <a:rPr lang="en-US" altLang="en-US" dirty="0"/>
              <a:t>Frame rate</a:t>
            </a:r>
          </a:p>
          <a:p>
            <a:pPr lvl="1"/>
            <a:r>
              <a:rPr lang="en-US" altLang="en-US" dirty="0"/>
              <a:t>60Hz frame rate is generally considered important</a:t>
            </a:r>
          </a:p>
          <a:p>
            <a:pPr lvl="1"/>
            <a:r>
              <a:rPr lang="en-US" altLang="en-US" dirty="0"/>
              <a:t>Old video games &amp; movies at low rates but people weren’t sensitized to it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85AF3E-82CE-3242-A242-155A4A117E8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140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3" name="Rectangle 3">
            <a:extLst>
              <a:ext uri="{FF2B5EF4-FFF2-40B4-BE49-F238E27FC236}">
                <a16:creationId xmlns:a16="http://schemas.microsoft.com/office/drawing/2014/main" id="{770CA17D-CF80-594F-BE68-CDF92F3000B6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en-US" dirty="0"/>
              <a:t>Frame rate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0007C-E224-924A-AEDB-1FB0F8720FD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https://youtu.be/buSaywCF6E8</a:t>
            </a:r>
            <a:r>
              <a:rPr lang="en-US" dirty="0"/>
              <a:t> </a:t>
            </a:r>
          </a:p>
        </p:txBody>
      </p:sp>
      <p:pic>
        <p:nvPicPr>
          <p:cNvPr id="3" name="Online Media 2" descr="What Is Video ??">
            <a:hlinkClick r:id="" action="ppaction://media"/>
            <a:extLst>
              <a:ext uri="{FF2B5EF4-FFF2-40B4-BE49-F238E27FC236}">
                <a16:creationId xmlns:a16="http://schemas.microsoft.com/office/drawing/2014/main" id="{2E55BB8D-E5F7-1B42-A228-45C5AE69E70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752600" y="1398479"/>
            <a:ext cx="86868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7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02595C-56C6-FF49-8D69-502D0F59F7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7391400" cy="5202536"/>
          </a:xfrm>
        </p:spPr>
        <p:txBody>
          <a:bodyPr/>
          <a:lstStyle/>
          <a:p>
            <a:r>
              <a:rPr lang="en-US" dirty="0"/>
              <a:t>How do We Perceive Reality?</a:t>
            </a:r>
          </a:p>
          <a:p>
            <a:pPr lvl="1"/>
            <a:r>
              <a:rPr lang="en-US" dirty="0"/>
              <a:t>We understand the world through our senses:</a:t>
            </a:r>
          </a:p>
          <a:p>
            <a:pPr lvl="2"/>
            <a:r>
              <a:rPr lang="en-US" dirty="0"/>
              <a:t>Sight, Hearing, Touch, Taste, Smell (and others..)</a:t>
            </a:r>
          </a:p>
          <a:p>
            <a:pPr lvl="1"/>
            <a:r>
              <a:rPr lang="en-US" dirty="0"/>
              <a:t>Two basic processes:</a:t>
            </a:r>
          </a:p>
          <a:p>
            <a:pPr lvl="2"/>
            <a:r>
              <a:rPr lang="en-US" dirty="0"/>
              <a:t>Sensation – Gathering information</a:t>
            </a:r>
          </a:p>
          <a:p>
            <a:pPr lvl="2"/>
            <a:r>
              <a:rPr lang="en-US" dirty="0"/>
              <a:t>Perception – Interpreting information</a:t>
            </a:r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5FDA0F-62DB-9F41-9E21-ED92787BBB7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8763000" y="1828800"/>
            <a:ext cx="3192139" cy="3762165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3141515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Blind Spot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705CF9D-311B-CB45-82DC-3B08E1A5C1E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visionaryeyecare.files.wordpress.com/2008/08/blindspottestbwjpeg.jpg?w=5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20823" y="1452442"/>
            <a:ext cx="6641714" cy="321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631198" y="1371600"/>
            <a:ext cx="2625248" cy="3376272"/>
            <a:chOff x="2497931" y="2473076"/>
            <a:chExt cx="3733800" cy="4801955"/>
          </a:xfrm>
        </p:grpSpPr>
        <p:sp>
          <p:nvSpPr>
            <p:cNvPr id="4" name="object 3"/>
            <p:cNvSpPr/>
            <p:nvPr/>
          </p:nvSpPr>
          <p:spPr>
            <a:xfrm>
              <a:off x="2497931" y="2473076"/>
              <a:ext cx="3733800" cy="4801955"/>
            </a:xfrm>
            <a:prstGeom prst="rect">
              <a:avLst/>
            </a:prstGeom>
            <a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" name="Rectangle 2"/>
            <p:cNvSpPr/>
            <p:nvPr/>
          </p:nvSpPr>
          <p:spPr>
            <a:xfrm>
              <a:off x="5698331" y="3276600"/>
              <a:ext cx="533400" cy="2819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66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096000" y="4613457"/>
            <a:ext cx="4163704" cy="958019"/>
            <a:chOff x="8670131" y="7391400"/>
            <a:chExt cx="5921893" cy="1362557"/>
          </a:xfrm>
        </p:grpSpPr>
        <p:sp>
          <p:nvSpPr>
            <p:cNvPr id="6" name="TextBox 5"/>
            <p:cNvSpPr txBox="1"/>
            <p:nvPr/>
          </p:nvSpPr>
          <p:spPr>
            <a:xfrm>
              <a:off x="8670131" y="7391400"/>
              <a:ext cx="5921893" cy="1362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87" dirty="0">
                  <a:latin typeface="Gill Sans MT" panose="020B0502020104020203" pitchFamily="34" charset="0"/>
                </a:rPr>
                <a:t>Close </a:t>
              </a:r>
              <a:r>
                <a:rPr lang="en-US" sz="1969" b="1" dirty="0">
                  <a:latin typeface="Gill Sans MT" panose="020B0502020104020203" pitchFamily="34" charset="0"/>
                </a:rPr>
                <a:t>left</a:t>
              </a:r>
              <a:r>
                <a:rPr lang="en-US" sz="1687" dirty="0">
                  <a:latin typeface="Gill Sans MT" panose="020B0502020104020203" pitchFamily="34" charset="0"/>
                </a:rPr>
                <a:t> eye</a:t>
              </a:r>
            </a:p>
            <a:p>
              <a:r>
                <a:rPr lang="en-US" sz="1687" dirty="0">
                  <a:latin typeface="Gill Sans MT" panose="020B0502020104020203" pitchFamily="34" charset="0"/>
                </a:rPr>
                <a:t>Stair at </a:t>
              </a:r>
              <a:r>
                <a:rPr lang="en-US" sz="1969" b="1" dirty="0">
                  <a:latin typeface="Gill Sans MT" panose="020B0502020104020203" pitchFamily="34" charset="0"/>
                </a:rPr>
                <a:t>+</a:t>
              </a:r>
              <a:endParaRPr lang="en-US" sz="1687" b="1" dirty="0">
                <a:latin typeface="Gill Sans MT" panose="020B0502020104020203" pitchFamily="34" charset="0"/>
              </a:endParaRPr>
            </a:p>
            <a:p>
              <a:r>
                <a:rPr lang="en-US" sz="1687" dirty="0">
                  <a:latin typeface="Gill Sans MT" panose="020B0502020104020203" pitchFamily="34" charset="0"/>
                </a:rPr>
                <a:t>Move forward and backward until disappears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13036673" y="8382000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66">
                <a:latin typeface="Gill Sans MT" panose="020B05020201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009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Blind Spot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8744BE-962C-B942-9C0B-E9E1ECEE94A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s://visionaryeyecare.files.wordpress.com/2008/08/blindspotgreenyellowjpeg1.jpg?w=500&amp;h=36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774" y="3464787"/>
            <a:ext cx="3065685" cy="225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visionaryeyecare.files.wordpress.com/2008/08/blindspotgreenyellowlinejpe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7152" y="1676400"/>
            <a:ext cx="3069520" cy="225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visionaryeyecare.files.wordpress.com/2008/08/blindspotreddotsjpeg.jpg?w=500&amp;h=36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53365" y="3432599"/>
            <a:ext cx="3049068" cy="225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420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49152" y="446575"/>
            <a:ext cx="8893698" cy="59559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de-DE" spc="-70" dirty="0">
                <a:latin typeface="Gill Sans MT"/>
                <a:cs typeface="Gill Sans MT"/>
              </a:rPr>
              <a:t>W</a:t>
            </a:r>
            <a:r>
              <a:rPr lang="de-DE" spc="-7" dirty="0">
                <a:latin typeface="Gill Sans MT"/>
                <a:cs typeface="Gill Sans MT"/>
              </a:rPr>
              <a:t>a</a:t>
            </a:r>
            <a:r>
              <a:rPr lang="de-DE" spc="-28" dirty="0">
                <a:latin typeface="Gill Sans MT"/>
                <a:cs typeface="Gill Sans MT"/>
              </a:rPr>
              <a:t>r</a:t>
            </a:r>
            <a:r>
              <a:rPr lang="de-DE" dirty="0">
                <a:latin typeface="Gill Sans MT"/>
                <a:cs typeface="Gill Sans MT"/>
              </a:rPr>
              <a:t>e</a:t>
            </a:r>
            <a:r>
              <a:rPr lang="de-DE" spc="-4" dirty="0">
                <a:latin typeface="Gill Sans MT"/>
                <a:cs typeface="Gill Sans MT"/>
              </a:rPr>
              <a:t> </a:t>
            </a:r>
            <a:r>
              <a:rPr lang="de-DE" dirty="0">
                <a:latin typeface="Gill Sans MT"/>
                <a:cs typeface="Gill Sans MT"/>
              </a:rPr>
              <a:t>2010</a:t>
            </a:r>
          </a:p>
        </p:txBody>
      </p:sp>
    </p:spTree>
    <p:extLst>
      <p:ext uri="{BB962C8B-B14F-4D97-AF65-F5344CB8AC3E}">
        <p14:creationId xmlns:p14="http://schemas.microsoft.com/office/powerpoint/2010/main" val="2433433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31671" y="106"/>
            <a:ext cx="4804025" cy="68577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4572000" cy="5202536"/>
          </a:xfrm>
        </p:spPr>
        <p:txBody>
          <a:bodyPr>
            <a:normAutofit fontScale="92500"/>
          </a:bodyPr>
          <a:lstStyle/>
          <a:p>
            <a:r>
              <a:rPr lang="en-US" dirty="0"/>
              <a:t>Foveation is relatively easy to see</a:t>
            </a:r>
          </a:p>
          <a:p>
            <a:pPr lvl="1"/>
            <a:r>
              <a:rPr lang="en-US" dirty="0"/>
              <a:t>The key to recognizing the phenomenon is to </a:t>
            </a:r>
            <a:r>
              <a:rPr lang="en-US" i="1" u="sng" dirty="0"/>
              <a:t>stair at a single word</a:t>
            </a:r>
            <a:r>
              <a:rPr lang="en-US" dirty="0"/>
              <a:t> on the printed page. </a:t>
            </a:r>
          </a:p>
          <a:p>
            <a:pPr lvl="1"/>
            <a:r>
              <a:rPr lang="en-US" dirty="0"/>
              <a:t>Then, without moving your gaze, note the blurriness of the surrounding text.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/>
              <a:t>C.Ware,“Visual Thinking for Design”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545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6248400" cy="5202536"/>
          </a:xfrm>
        </p:spPr>
        <p:txBody>
          <a:bodyPr/>
          <a:lstStyle/>
          <a:p>
            <a:r>
              <a:rPr lang="en-US" dirty="0"/>
              <a:t>saccadic eye movements</a:t>
            </a:r>
          </a:p>
          <a:p>
            <a:pPr lvl="1"/>
            <a:r>
              <a:rPr lang="en-US" dirty="0"/>
              <a:t>rapid involuntary eye movements</a:t>
            </a:r>
          </a:p>
          <a:p>
            <a:pPr lvl="1"/>
            <a:r>
              <a:rPr lang="en-US" dirty="0"/>
              <a:t>moving: 20-100 </a:t>
            </a:r>
            <a:r>
              <a:rPr lang="en-US" dirty="0" err="1"/>
              <a:t>ms</a:t>
            </a:r>
            <a:endParaRPr lang="en-US" dirty="0"/>
          </a:p>
          <a:p>
            <a:pPr lvl="1"/>
            <a:r>
              <a:rPr lang="en-US" dirty="0"/>
              <a:t>fixations: 200-600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hlinkClick r:id="rId3"/>
              </a:rPr>
              <a:t>http://vision.arc.nasa.gov/personnel/jbm/home/projects/osa98/osa98.html</a:t>
            </a:r>
            <a:endParaRPr lang="en-US" dirty="0"/>
          </a:p>
        </p:txBody>
      </p:sp>
      <p:sp>
        <p:nvSpPr>
          <p:cNvPr id="2" name="object 2"/>
          <p:cNvSpPr/>
          <p:nvPr/>
        </p:nvSpPr>
        <p:spPr>
          <a:xfrm>
            <a:off x="7524707" y="2056103"/>
            <a:ext cx="3661060" cy="27457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</p:spTree>
    <p:extLst>
      <p:ext uri="{BB962C8B-B14F-4D97-AF65-F5344CB8AC3E}">
        <p14:creationId xmlns:p14="http://schemas.microsoft.com/office/powerpoint/2010/main" val="1515317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3" name="Rectangle 3">
            <a:extLst>
              <a:ext uri="{FF2B5EF4-FFF2-40B4-BE49-F238E27FC236}">
                <a16:creationId xmlns:a16="http://schemas.microsoft.com/office/drawing/2014/main" id="{7C16CDC9-D8CB-F84A-A663-AC874B2C35B9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Other Eye Motion</a:t>
            </a:r>
          </a:p>
          <a:p>
            <a:pPr lvl="1"/>
            <a:r>
              <a:rPr lang="en-US" altLang="en-US" b="1" dirty="0"/>
              <a:t>Vergence</a:t>
            </a:r>
            <a:r>
              <a:rPr lang="en-US" altLang="en-US" dirty="0"/>
              <a:t> - the motion of the eye to maintain binocular vision</a:t>
            </a:r>
          </a:p>
          <a:p>
            <a:pPr lvl="2"/>
            <a:r>
              <a:rPr lang="en-US" altLang="en-US" dirty="0"/>
              <a:t>‘Cross-eyed’ when focus in close</a:t>
            </a:r>
          </a:p>
          <a:p>
            <a:pPr lvl="1"/>
            <a:r>
              <a:rPr lang="en-US" altLang="en-US" b="1" dirty="0"/>
              <a:t>Version</a:t>
            </a:r>
            <a:r>
              <a:rPr lang="en-US" altLang="en-US" dirty="0"/>
              <a:t> – eye movement in the same direction</a:t>
            </a:r>
          </a:p>
          <a:p>
            <a:pPr lvl="1"/>
            <a:r>
              <a:rPr lang="en-US" altLang="en-US" b="1" dirty="0"/>
              <a:t>Duction</a:t>
            </a:r>
            <a:r>
              <a:rPr lang="en-US" altLang="en-US" dirty="0"/>
              <a:t> – motion of one eye</a:t>
            </a:r>
          </a:p>
          <a:p>
            <a:pPr lvl="1"/>
            <a:r>
              <a:rPr lang="en-US" altLang="en-US" dirty="0"/>
              <a:t>Eye makes compensatory motions when head moving</a:t>
            </a:r>
          </a:p>
          <a:p>
            <a:pPr lvl="2"/>
            <a:r>
              <a:rPr lang="en-US" altLang="en-US" dirty="0"/>
              <a:t>Shake hand vs. shake head</a:t>
            </a:r>
          </a:p>
          <a:p>
            <a:pPr lvl="1"/>
            <a:r>
              <a:rPr lang="en-US" altLang="en-US" b="1" dirty="0"/>
              <a:t>Saccades</a:t>
            </a:r>
            <a:r>
              <a:rPr lang="en-US" altLang="en-US" dirty="0"/>
              <a:t> – eye movement to use fovea more</a:t>
            </a:r>
          </a:p>
          <a:p>
            <a:pPr lvl="1"/>
            <a:r>
              <a:rPr lang="en-US" altLang="en-US" b="1" dirty="0" err="1"/>
              <a:t>Microsaccades</a:t>
            </a:r>
            <a:r>
              <a:rPr lang="en-US" altLang="en-US" dirty="0"/>
              <a:t> – imperceptible motions to maintain excitation of rods and cones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45530A-E14E-3B47-8D19-2948A784F24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54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edge detection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72CA9D-F111-EE42-9610-96B598081EB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071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346213" y="1768129"/>
            <a:ext cx="3238361" cy="1928754"/>
          </a:xfrm>
          <a:prstGeom prst="rect">
            <a:avLst/>
          </a:pr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" name="object 4"/>
          <p:cNvSpPr/>
          <p:nvPr/>
        </p:nvSpPr>
        <p:spPr>
          <a:xfrm>
            <a:off x="899080" y="1553823"/>
            <a:ext cx="4039327" cy="43129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6"/>
          <p:cNvSpPr txBox="1"/>
          <p:nvPr/>
        </p:nvSpPr>
        <p:spPr>
          <a:xfrm>
            <a:off x="5155724" y="2732506"/>
            <a:ext cx="2977513" cy="4112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672" spc="-18" dirty="0">
                <a:latin typeface="Gill Sans MT"/>
                <a:cs typeface="Gill Sans MT"/>
              </a:rPr>
              <a:t>100M</a:t>
            </a:r>
            <a:r>
              <a:rPr sz="2672" spc="-4" dirty="0">
                <a:latin typeface="Gill Sans MT"/>
                <a:cs typeface="Gill Sans MT"/>
              </a:rPr>
              <a:t> </a:t>
            </a:r>
            <a:r>
              <a:rPr sz="2672" spc="-77" dirty="0">
                <a:latin typeface="Gill Sans MT"/>
                <a:cs typeface="Gill Sans MT"/>
              </a:rPr>
              <a:t>r</a:t>
            </a:r>
            <a:r>
              <a:rPr sz="2672" spc="-14" dirty="0">
                <a:latin typeface="Gill Sans MT"/>
                <a:cs typeface="Gill Sans MT"/>
              </a:rPr>
              <a:t>ods</a:t>
            </a:r>
            <a:r>
              <a:rPr sz="2672" spc="-4" dirty="0">
                <a:latin typeface="Gill Sans MT"/>
                <a:cs typeface="Gill Sans MT"/>
              </a:rPr>
              <a:t> </a:t>
            </a:r>
            <a:r>
              <a:rPr sz="2672" spc="-14" dirty="0">
                <a:latin typeface="Gill Sans MT"/>
                <a:cs typeface="Gill Sans MT"/>
              </a:rPr>
              <a:t>and</a:t>
            </a:r>
            <a:r>
              <a:rPr sz="2672" spc="-4" dirty="0">
                <a:latin typeface="Gill Sans MT"/>
                <a:cs typeface="Gill Sans MT"/>
              </a:rPr>
              <a:t> </a:t>
            </a:r>
            <a:r>
              <a:rPr sz="2672" spc="-14" dirty="0">
                <a:latin typeface="Gill Sans MT"/>
                <a:cs typeface="Gill Sans MT"/>
              </a:rPr>
              <a:t>cones</a:t>
            </a:r>
            <a:endParaRPr sz="2672" dirty="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73833" y="5374685"/>
            <a:ext cx="2341293" cy="4112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672" spc="-18" dirty="0">
                <a:latin typeface="Gill Sans MT"/>
                <a:cs typeface="Gill Sans MT"/>
              </a:rPr>
              <a:t>1M</a:t>
            </a:r>
            <a:r>
              <a:rPr sz="2672" spc="-4" dirty="0">
                <a:latin typeface="Gill Sans MT"/>
                <a:cs typeface="Gill Sans MT"/>
              </a:rPr>
              <a:t> </a:t>
            </a:r>
            <a:r>
              <a:rPr sz="2672" spc="-14" dirty="0">
                <a:latin typeface="Gill Sans MT"/>
                <a:cs typeface="Gill Sans MT"/>
              </a:rPr>
              <a:t>gang</a:t>
            </a:r>
            <a:r>
              <a:rPr sz="2672" spc="-4" dirty="0">
                <a:latin typeface="Gill Sans MT"/>
                <a:cs typeface="Gill Sans MT"/>
              </a:rPr>
              <a:t>li</a:t>
            </a:r>
            <a:r>
              <a:rPr sz="2672" spc="-18" dirty="0">
                <a:latin typeface="Gill Sans MT"/>
                <a:cs typeface="Gill Sans MT"/>
              </a:rPr>
              <a:t>o</a:t>
            </a:r>
            <a:r>
              <a:rPr sz="2672" dirty="0">
                <a:latin typeface="Gill Sans MT"/>
                <a:cs typeface="Gill Sans MT"/>
              </a:rPr>
              <a:t>n</a:t>
            </a:r>
            <a:r>
              <a:rPr sz="2672" spc="-4" dirty="0">
                <a:latin typeface="Gill Sans MT"/>
                <a:cs typeface="Gill Sans MT"/>
              </a:rPr>
              <a:t> </a:t>
            </a:r>
            <a:r>
              <a:rPr sz="2672" dirty="0">
                <a:latin typeface="Gill Sans MT"/>
                <a:cs typeface="Gill Sans MT"/>
              </a:rPr>
              <a:t>ce</a:t>
            </a:r>
            <a:r>
              <a:rPr sz="2672" spc="-4" dirty="0">
                <a:latin typeface="Gill Sans MT"/>
                <a:cs typeface="Gill Sans MT"/>
              </a:rPr>
              <a:t>ll</a:t>
            </a:r>
            <a:r>
              <a:rPr sz="2672" spc="-11" dirty="0">
                <a:latin typeface="Gill Sans MT"/>
                <a:cs typeface="Gill Sans MT"/>
              </a:rPr>
              <a:t>s</a:t>
            </a:r>
            <a:endParaRPr sz="2672" dirty="0">
              <a:latin typeface="Gill Sans MT"/>
              <a:cs typeface="Gill Sans M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9131" y="3643306"/>
            <a:ext cx="1240420" cy="135727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8989130" y="1125211"/>
            <a:ext cx="0" cy="8572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9090926" y="1125211"/>
            <a:ext cx="0" cy="8572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9192721" y="1125211"/>
            <a:ext cx="0" cy="8572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9294516" y="1125211"/>
            <a:ext cx="0" cy="8572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9396312" y="1125211"/>
            <a:ext cx="0" cy="8572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498107" y="1125211"/>
            <a:ext cx="0" cy="8572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599902" y="1125211"/>
            <a:ext cx="0" cy="8572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9632048" y="5197024"/>
            <a:ext cx="0" cy="8572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9701698" y="1125211"/>
            <a:ext cx="0" cy="8572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9803493" y="1125211"/>
            <a:ext cx="0" cy="8572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9905288" y="1125211"/>
            <a:ext cx="0" cy="8572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0007084" y="1125211"/>
            <a:ext cx="0" cy="8572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receptive field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Bear, Connors, Paradiso, “Neuroscience”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221390" y="1285940"/>
            <a:ext cx="1371558" cy="611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87" dirty="0">
                <a:latin typeface="Gill Sans MT" panose="020B0502020104020203" pitchFamily="34" charset="0"/>
              </a:rPr>
              <a:t>light hits rods and cones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221390" y="5580263"/>
            <a:ext cx="1714448" cy="611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87" dirty="0">
                <a:latin typeface="Gill Sans MT" panose="020B0502020104020203" pitchFamily="34" charset="0"/>
              </a:rPr>
              <a:t>single neuron fires</a:t>
            </a:r>
          </a:p>
        </p:txBody>
      </p:sp>
    </p:spTree>
    <p:extLst>
      <p:ext uri="{BB962C8B-B14F-4D97-AF65-F5344CB8AC3E}">
        <p14:creationId xmlns:p14="http://schemas.microsoft.com/office/powerpoint/2010/main" val="2269665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76035" y="1234234"/>
            <a:ext cx="6835426" cy="49379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" name="object 3"/>
          <p:cNvSpPr txBox="1"/>
          <p:nvPr/>
        </p:nvSpPr>
        <p:spPr>
          <a:xfrm>
            <a:off x="2827943" y="588562"/>
            <a:ext cx="2000189" cy="424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659"/>
              </a:lnSpc>
            </a:pPr>
            <a:r>
              <a:rPr sz="1406" b="1" spc="-39" dirty="0">
                <a:latin typeface="Gill Sans MT"/>
                <a:cs typeface="Gill Sans MT"/>
              </a:rPr>
              <a:t>lo</a:t>
            </a:r>
            <a:r>
              <a:rPr sz="1406" b="1" spc="-46" dirty="0">
                <a:latin typeface="Gill Sans MT"/>
                <a:cs typeface="Gill Sans MT"/>
              </a:rPr>
              <a:t>w</a:t>
            </a:r>
            <a:r>
              <a:rPr sz="1406" b="1" spc="-4" dirty="0">
                <a:latin typeface="Gill Sans MT"/>
                <a:cs typeface="Gill Sans MT"/>
              </a:rPr>
              <a:t> </a:t>
            </a:r>
            <a:r>
              <a:rPr sz="1406" b="1" spc="-77" dirty="0">
                <a:latin typeface="Gill Sans MT"/>
                <a:cs typeface="Gill Sans MT"/>
              </a:rPr>
              <a:t>a</a:t>
            </a:r>
            <a:r>
              <a:rPr sz="1406" b="1" spc="-56" dirty="0">
                <a:latin typeface="Gill Sans MT"/>
                <a:cs typeface="Gill Sans MT"/>
              </a:rPr>
              <a:t>c</a:t>
            </a:r>
            <a:r>
              <a:rPr sz="1406" b="1" spc="-60" dirty="0">
                <a:latin typeface="Gill Sans MT"/>
                <a:cs typeface="Gill Sans MT"/>
              </a:rPr>
              <a:t>t</a:t>
            </a:r>
            <a:r>
              <a:rPr sz="1406" b="1" spc="-46" dirty="0">
                <a:latin typeface="Gill Sans MT"/>
                <a:cs typeface="Gill Sans MT"/>
              </a:rPr>
              <a:t>ivit</a:t>
            </a:r>
            <a:r>
              <a:rPr sz="1406" b="1" spc="-53" dirty="0">
                <a:latin typeface="Gill Sans MT"/>
                <a:cs typeface="Gill Sans MT"/>
              </a:rPr>
              <a:t>y</a:t>
            </a:r>
            <a:endParaRPr sz="1406" dirty="0">
              <a:latin typeface="Gill Sans MT"/>
              <a:cs typeface="Gill Sans MT"/>
            </a:endParaRPr>
          </a:p>
          <a:p>
            <a:pPr marL="8929">
              <a:lnSpc>
                <a:spcPts val="1659"/>
              </a:lnSpc>
            </a:pPr>
            <a:r>
              <a:rPr sz="1406" spc="-21" dirty="0">
                <a:latin typeface="Gill Sans MT"/>
                <a:cs typeface="Gill Sans MT"/>
              </a:rPr>
              <a:t>cen</a:t>
            </a:r>
            <a:r>
              <a:rPr sz="1406" spc="-49" dirty="0">
                <a:latin typeface="Gill Sans MT"/>
                <a:cs typeface="Gill Sans MT"/>
              </a:rPr>
              <a:t>ter</a:t>
            </a:r>
            <a:r>
              <a:rPr sz="1406" spc="-4" dirty="0">
                <a:latin typeface="Gill Sans MT"/>
                <a:cs typeface="Gill Sans MT"/>
              </a:rPr>
              <a:t> </a:t>
            </a:r>
            <a:r>
              <a:rPr sz="1406" spc="-7" dirty="0">
                <a:latin typeface="Gill Sans MT"/>
                <a:cs typeface="Gill Sans MT"/>
              </a:rPr>
              <a:t>a</a:t>
            </a:r>
            <a:r>
              <a:rPr sz="1406" spc="-14" dirty="0">
                <a:latin typeface="Gill Sans MT"/>
                <a:cs typeface="Gill Sans MT"/>
              </a:rPr>
              <a:t>n</a:t>
            </a:r>
            <a:r>
              <a:rPr sz="1406" spc="-11" dirty="0">
                <a:latin typeface="Gill Sans MT"/>
                <a:cs typeface="Gill Sans MT"/>
              </a:rPr>
              <a:t>d</a:t>
            </a:r>
            <a:r>
              <a:rPr sz="1406" spc="-4" dirty="0">
                <a:latin typeface="Gill Sans MT"/>
                <a:cs typeface="Gill Sans MT"/>
              </a:rPr>
              <a:t> </a:t>
            </a:r>
            <a:r>
              <a:rPr sz="1406" spc="-32" dirty="0">
                <a:latin typeface="Gill Sans MT"/>
                <a:cs typeface="Gill Sans MT"/>
              </a:rPr>
              <a:t>su</a:t>
            </a:r>
            <a:r>
              <a:rPr sz="1406" spc="-60" dirty="0">
                <a:latin typeface="Gill Sans MT"/>
                <a:cs typeface="Gill Sans MT"/>
              </a:rPr>
              <a:t>r</a:t>
            </a:r>
            <a:r>
              <a:rPr sz="1406" spc="-42" dirty="0">
                <a:latin typeface="Gill Sans MT"/>
                <a:cs typeface="Gill Sans MT"/>
              </a:rPr>
              <a:t>rou</a:t>
            </a:r>
            <a:r>
              <a:rPr sz="1406" spc="-14" dirty="0">
                <a:latin typeface="Gill Sans MT"/>
                <a:cs typeface="Gill Sans MT"/>
              </a:rPr>
              <a:t>n</a:t>
            </a:r>
            <a:r>
              <a:rPr sz="1406" spc="-11" dirty="0">
                <a:latin typeface="Gill Sans MT"/>
                <a:cs typeface="Gill Sans MT"/>
              </a:rPr>
              <a:t>d</a:t>
            </a:r>
            <a:r>
              <a:rPr sz="1406" spc="-49" dirty="0">
                <a:latin typeface="Gill Sans MT"/>
                <a:cs typeface="Gill Sans MT"/>
              </a:rPr>
              <a:t>s</a:t>
            </a:r>
            <a:r>
              <a:rPr sz="1406" spc="-4" dirty="0">
                <a:latin typeface="Gill Sans MT"/>
                <a:cs typeface="Gill Sans MT"/>
              </a:rPr>
              <a:t> </a:t>
            </a:r>
            <a:r>
              <a:rPr sz="1406" spc="-21" dirty="0">
                <a:latin typeface="Gill Sans MT"/>
                <a:cs typeface="Gill Sans MT"/>
              </a:rPr>
              <a:t>ca</a:t>
            </a:r>
            <a:r>
              <a:rPr sz="1406" spc="-14" dirty="0">
                <a:latin typeface="Gill Sans MT"/>
                <a:cs typeface="Gill Sans MT"/>
              </a:rPr>
              <a:t>n</a:t>
            </a:r>
            <a:r>
              <a:rPr sz="1406" spc="-28" dirty="0">
                <a:latin typeface="Gill Sans MT"/>
                <a:cs typeface="Gill Sans MT"/>
              </a:rPr>
              <a:t>cel</a:t>
            </a:r>
            <a:endParaRPr sz="1406" dirty="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0292" y="588562"/>
            <a:ext cx="1567112" cy="424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3412">
              <a:lnSpc>
                <a:spcPts val="1659"/>
              </a:lnSpc>
            </a:pPr>
            <a:r>
              <a:rPr sz="1406" b="1" spc="-77" dirty="0">
                <a:solidFill>
                  <a:srgbClr val="FF2600"/>
                </a:solidFill>
                <a:latin typeface="Gill Sans MT"/>
                <a:cs typeface="Gill Sans MT"/>
              </a:rPr>
              <a:t>a</a:t>
            </a:r>
            <a:r>
              <a:rPr sz="1406" b="1" spc="-56" dirty="0">
                <a:solidFill>
                  <a:srgbClr val="FF2600"/>
                </a:solidFill>
                <a:latin typeface="Gill Sans MT"/>
                <a:cs typeface="Gill Sans MT"/>
              </a:rPr>
              <a:t>c</a:t>
            </a:r>
            <a:r>
              <a:rPr sz="1406" b="1" spc="-60" dirty="0">
                <a:solidFill>
                  <a:srgbClr val="FF2600"/>
                </a:solidFill>
                <a:latin typeface="Gill Sans MT"/>
                <a:cs typeface="Gill Sans MT"/>
              </a:rPr>
              <a:t>t</a:t>
            </a:r>
            <a:r>
              <a:rPr sz="1406" b="1" spc="-46" dirty="0">
                <a:solidFill>
                  <a:srgbClr val="FF2600"/>
                </a:solidFill>
                <a:latin typeface="Gill Sans MT"/>
                <a:cs typeface="Gill Sans MT"/>
              </a:rPr>
              <a:t>ivit</a:t>
            </a:r>
            <a:r>
              <a:rPr sz="1406" b="1" spc="-53" dirty="0">
                <a:solidFill>
                  <a:srgbClr val="FF2600"/>
                </a:solidFill>
                <a:latin typeface="Gill Sans MT"/>
                <a:cs typeface="Gill Sans MT"/>
              </a:rPr>
              <a:t>y</a:t>
            </a:r>
            <a:r>
              <a:rPr sz="1406" b="1" spc="-4" dirty="0">
                <a:solidFill>
                  <a:srgbClr val="FF2600"/>
                </a:solidFill>
                <a:latin typeface="Gill Sans MT"/>
                <a:cs typeface="Gill Sans MT"/>
              </a:rPr>
              <a:t> </a:t>
            </a:r>
            <a:r>
              <a:rPr sz="1406" b="1" spc="-53" dirty="0">
                <a:solidFill>
                  <a:srgbClr val="FF2600"/>
                </a:solidFill>
                <a:latin typeface="Gill Sans MT"/>
                <a:cs typeface="Gill Sans MT"/>
              </a:rPr>
              <a:t>inc</a:t>
            </a:r>
            <a:r>
              <a:rPr sz="1406" b="1" spc="-77" dirty="0">
                <a:solidFill>
                  <a:srgbClr val="FF2600"/>
                </a:solidFill>
                <a:latin typeface="Gill Sans MT"/>
                <a:cs typeface="Gill Sans MT"/>
              </a:rPr>
              <a:t>r</a:t>
            </a:r>
            <a:r>
              <a:rPr sz="1406" b="1" spc="-56" dirty="0">
                <a:solidFill>
                  <a:srgbClr val="FF2600"/>
                </a:solidFill>
                <a:latin typeface="Gill Sans MT"/>
                <a:cs typeface="Gill Sans MT"/>
              </a:rPr>
              <a:t>e</a:t>
            </a:r>
            <a:r>
              <a:rPr sz="1406" b="1" spc="-77" dirty="0">
                <a:solidFill>
                  <a:srgbClr val="FF2600"/>
                </a:solidFill>
                <a:latin typeface="Gill Sans MT"/>
                <a:cs typeface="Gill Sans MT"/>
              </a:rPr>
              <a:t>a</a:t>
            </a:r>
            <a:r>
              <a:rPr sz="1406" b="1" spc="-39" dirty="0">
                <a:solidFill>
                  <a:srgbClr val="FF2600"/>
                </a:solidFill>
                <a:latin typeface="Gill Sans MT"/>
                <a:cs typeface="Gill Sans MT"/>
              </a:rPr>
              <a:t>s</a:t>
            </a:r>
            <a:r>
              <a:rPr sz="1406" b="1" spc="-56" dirty="0">
                <a:solidFill>
                  <a:srgbClr val="FF2600"/>
                </a:solidFill>
                <a:latin typeface="Gill Sans MT"/>
                <a:cs typeface="Gill Sans MT"/>
              </a:rPr>
              <a:t>ed</a:t>
            </a:r>
            <a:endParaRPr sz="1406">
              <a:latin typeface="Gill Sans MT"/>
              <a:cs typeface="Gill Sans MT"/>
            </a:endParaRPr>
          </a:p>
          <a:p>
            <a:pPr marL="8929">
              <a:lnSpc>
                <a:spcPts val="1659"/>
              </a:lnSpc>
            </a:pPr>
            <a:r>
              <a:rPr sz="1406" spc="-56" dirty="0">
                <a:solidFill>
                  <a:srgbClr val="FF2600"/>
                </a:solidFill>
                <a:latin typeface="Gill Sans MT"/>
                <a:cs typeface="Gill Sans MT"/>
              </a:rPr>
              <a:t>or</a:t>
            </a:r>
            <a:r>
              <a:rPr sz="1406" spc="-4" dirty="0">
                <a:solidFill>
                  <a:srgbClr val="FF2600"/>
                </a:solidFill>
                <a:latin typeface="Gill Sans MT"/>
                <a:cs typeface="Gill Sans MT"/>
              </a:rPr>
              <a:t> </a:t>
            </a:r>
            <a:r>
              <a:rPr sz="1406" spc="-11" dirty="0">
                <a:solidFill>
                  <a:srgbClr val="FF2600"/>
                </a:solidFill>
                <a:latin typeface="Gill Sans MT"/>
                <a:cs typeface="Gill Sans MT"/>
              </a:rPr>
              <a:t>d</a:t>
            </a:r>
            <a:r>
              <a:rPr sz="1406" spc="-28" dirty="0">
                <a:solidFill>
                  <a:srgbClr val="FF2600"/>
                </a:solidFill>
                <a:latin typeface="Gill Sans MT"/>
                <a:cs typeface="Gill Sans MT"/>
              </a:rPr>
              <a:t>ecrea</a:t>
            </a:r>
            <a:r>
              <a:rPr sz="1406" spc="-21" dirty="0">
                <a:solidFill>
                  <a:srgbClr val="FF2600"/>
                </a:solidFill>
                <a:latin typeface="Gill Sans MT"/>
                <a:cs typeface="Gill Sans MT"/>
              </a:rPr>
              <a:t>sed</a:t>
            </a:r>
            <a:r>
              <a:rPr sz="1406" spc="-4" dirty="0">
                <a:solidFill>
                  <a:srgbClr val="FF2600"/>
                </a:solidFill>
                <a:latin typeface="Gill Sans MT"/>
                <a:cs typeface="Gill Sans MT"/>
              </a:rPr>
              <a:t> </a:t>
            </a:r>
            <a:r>
              <a:rPr sz="1406" spc="-7" dirty="0">
                <a:solidFill>
                  <a:srgbClr val="FF2600"/>
                </a:solidFill>
                <a:latin typeface="Gill Sans MT"/>
                <a:cs typeface="Gill Sans MT"/>
              </a:rPr>
              <a:t>a</a:t>
            </a:r>
            <a:r>
              <a:rPr sz="1406" spc="-49" dirty="0">
                <a:solidFill>
                  <a:srgbClr val="FF2600"/>
                </a:solidFill>
                <a:latin typeface="Gill Sans MT"/>
                <a:cs typeface="Gill Sans MT"/>
              </a:rPr>
              <a:t>t</a:t>
            </a:r>
            <a:r>
              <a:rPr sz="1406" spc="-4" dirty="0">
                <a:solidFill>
                  <a:srgbClr val="FF2600"/>
                </a:solidFill>
                <a:latin typeface="Gill Sans MT"/>
                <a:cs typeface="Gill Sans MT"/>
              </a:rPr>
              <a:t> </a:t>
            </a:r>
            <a:r>
              <a:rPr sz="1406" spc="-7" dirty="0">
                <a:solidFill>
                  <a:srgbClr val="FF2600"/>
                </a:solidFill>
                <a:latin typeface="Gill Sans MT"/>
                <a:cs typeface="Gill Sans MT"/>
              </a:rPr>
              <a:t>edg</a:t>
            </a:r>
            <a:r>
              <a:rPr sz="1406" spc="-25" dirty="0">
                <a:solidFill>
                  <a:srgbClr val="FF2600"/>
                </a:solidFill>
                <a:latin typeface="Gill Sans MT"/>
                <a:cs typeface="Gill Sans MT"/>
              </a:rPr>
              <a:t>es</a:t>
            </a:r>
            <a:endParaRPr sz="1406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14871" y="1064575"/>
            <a:ext cx="269668" cy="750071"/>
          </a:xfrm>
          <a:custGeom>
            <a:avLst/>
            <a:gdLst/>
            <a:ahLst/>
            <a:cxnLst/>
            <a:rect l="l" t="t" r="r" b="b"/>
            <a:pathLst>
              <a:path w="383539" h="1066800">
                <a:moveTo>
                  <a:pt x="383115" y="1066800"/>
                </a:moveTo>
                <a:lnTo>
                  <a:pt x="383115" y="1050190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6"/>
          <p:cNvSpPr/>
          <p:nvPr/>
        </p:nvSpPr>
        <p:spPr>
          <a:xfrm>
            <a:off x="4414232" y="1754272"/>
            <a:ext cx="111171" cy="131262"/>
          </a:xfrm>
          <a:custGeom>
            <a:avLst/>
            <a:gdLst/>
            <a:ahLst/>
            <a:cxnLst/>
            <a:rect l="l" t="t" r="r" b="b"/>
            <a:pathLst>
              <a:path w="158114" h="186689">
                <a:moveTo>
                  <a:pt x="0" y="57106"/>
                </a:moveTo>
                <a:lnTo>
                  <a:pt x="135912" y="186166"/>
                </a:lnTo>
                <a:lnTo>
                  <a:pt x="149692" y="67956"/>
                </a:lnTo>
                <a:lnTo>
                  <a:pt x="93083" y="67956"/>
                </a:lnTo>
                <a:lnTo>
                  <a:pt x="0" y="57106"/>
                </a:lnTo>
                <a:close/>
              </a:path>
              <a:path w="158114" h="186689">
                <a:moveTo>
                  <a:pt x="157613" y="0"/>
                </a:moveTo>
                <a:lnTo>
                  <a:pt x="93083" y="67956"/>
                </a:lnTo>
                <a:lnTo>
                  <a:pt x="149692" y="67956"/>
                </a:lnTo>
                <a:lnTo>
                  <a:pt x="1576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" name="object 7"/>
          <p:cNvSpPr/>
          <p:nvPr/>
        </p:nvSpPr>
        <p:spPr>
          <a:xfrm>
            <a:off x="4226776" y="1076480"/>
            <a:ext cx="3056985" cy="876869"/>
          </a:xfrm>
          <a:custGeom>
            <a:avLst/>
            <a:gdLst/>
            <a:ahLst/>
            <a:cxnLst/>
            <a:rect l="l" t="t" r="r" b="b"/>
            <a:pathLst>
              <a:path w="4347845" h="1247139">
                <a:moveTo>
                  <a:pt x="4347634" y="1246716"/>
                </a:moveTo>
                <a:lnTo>
                  <a:pt x="4332556" y="1234016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8"/>
          <p:cNvSpPr/>
          <p:nvPr/>
        </p:nvSpPr>
        <p:spPr>
          <a:xfrm>
            <a:off x="7226234" y="1884623"/>
            <a:ext cx="129923" cy="113404"/>
          </a:xfrm>
          <a:custGeom>
            <a:avLst/>
            <a:gdLst/>
            <a:ahLst/>
            <a:cxnLst/>
            <a:rect l="l" t="t" r="r" b="b"/>
            <a:pathLst>
              <a:path w="184784" h="161289">
                <a:moveTo>
                  <a:pt x="45972" y="0"/>
                </a:moveTo>
                <a:lnTo>
                  <a:pt x="63289" y="92099"/>
                </a:lnTo>
                <a:lnTo>
                  <a:pt x="0" y="161212"/>
                </a:lnTo>
                <a:lnTo>
                  <a:pt x="184199" y="126579"/>
                </a:lnTo>
                <a:lnTo>
                  <a:pt x="459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" name="object 9"/>
          <p:cNvSpPr/>
          <p:nvPr/>
        </p:nvSpPr>
        <p:spPr>
          <a:xfrm>
            <a:off x="6238871" y="1005045"/>
            <a:ext cx="1321553" cy="966163"/>
          </a:xfrm>
          <a:custGeom>
            <a:avLst/>
            <a:gdLst/>
            <a:ahLst/>
            <a:cxnLst/>
            <a:rect l="l" t="t" r="r" b="b"/>
            <a:pathLst>
              <a:path w="1879600" h="1374139">
                <a:moveTo>
                  <a:pt x="0" y="1373717"/>
                </a:moveTo>
                <a:lnTo>
                  <a:pt x="16750" y="1361017"/>
                </a:lnTo>
                <a:lnTo>
                  <a:pt x="1879600" y="0"/>
                </a:lnTo>
              </a:path>
            </a:pathLst>
          </a:custGeom>
          <a:ln w="381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10"/>
          <p:cNvSpPr/>
          <p:nvPr/>
        </p:nvSpPr>
        <p:spPr>
          <a:xfrm>
            <a:off x="6178368" y="1898040"/>
            <a:ext cx="129923" cy="117422"/>
          </a:xfrm>
          <a:custGeom>
            <a:avLst/>
            <a:gdLst/>
            <a:ahLst/>
            <a:cxnLst/>
            <a:rect l="l" t="t" r="r" b="b"/>
            <a:pathLst>
              <a:path w="184784" h="167005">
                <a:moveTo>
                  <a:pt x="85680" y="0"/>
                </a:moveTo>
                <a:lnTo>
                  <a:pt x="0" y="166696"/>
                </a:lnTo>
                <a:lnTo>
                  <a:pt x="184765" y="135223"/>
                </a:lnTo>
                <a:lnTo>
                  <a:pt x="101417" y="92382"/>
                </a:lnTo>
                <a:lnTo>
                  <a:pt x="85680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</p:spTree>
    <p:extLst>
      <p:ext uri="{BB962C8B-B14F-4D97-AF65-F5344CB8AC3E}">
        <p14:creationId xmlns:p14="http://schemas.microsoft.com/office/powerpoint/2010/main" val="383694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72576" y="1524000"/>
            <a:ext cx="4437919" cy="42801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Hermann grid effect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Annie </a:t>
            </a:r>
            <a:r>
              <a:rPr lang="en-US" dirty="0" err="1"/>
              <a:t>Prud’homme-Généreux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129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3A92A2-CC78-4D40-B09E-ED868B5E94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Simple Sensing/Perception Model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A3A2AE-CDD7-2F47-8CE4-08FC0B0043E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1692414" y="1595995"/>
            <a:ext cx="8805903" cy="4439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3989953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1" y="105"/>
            <a:ext cx="9144000" cy="6857791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293919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consequences of </a:t>
            </a:r>
            <a:br>
              <a:rPr lang="en-US" dirty="0"/>
            </a:br>
            <a:r>
              <a:rPr lang="en-US" dirty="0"/>
              <a:t>edge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8A52C-EEC9-8741-AD7E-2B89DF7B47D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258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006517" y="857329"/>
            <a:ext cx="4166734" cy="5143343"/>
            <a:chOff x="5698331" y="1019712"/>
            <a:chExt cx="5926203" cy="7315200"/>
          </a:xfrm>
        </p:grpSpPr>
        <p:sp>
          <p:nvSpPr>
            <p:cNvPr id="5" name="Rectangle 4"/>
            <p:cNvSpPr/>
            <p:nvPr/>
          </p:nvSpPr>
          <p:spPr>
            <a:xfrm>
              <a:off x="5698331" y="1019712"/>
              <a:ext cx="2971800" cy="7315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4292" tIns="32146" rIns="64292" bIns="3214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66"/>
            </a:p>
          </p:txBody>
        </p:sp>
        <p:sp>
          <p:nvSpPr>
            <p:cNvPr id="6" name="Rectangle 5"/>
            <p:cNvSpPr/>
            <p:nvPr/>
          </p:nvSpPr>
          <p:spPr>
            <a:xfrm>
              <a:off x="8652734" y="1019712"/>
              <a:ext cx="2971800" cy="7315200"/>
            </a:xfrm>
            <a:prstGeom prst="rect">
              <a:avLst/>
            </a:prstGeom>
            <a:solidFill>
              <a:srgbClr val="B4B4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4292" tIns="32146" rIns="64292" bIns="3214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66"/>
            </a:p>
          </p:txBody>
        </p:sp>
      </p:grp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3092117" cy="5202536"/>
          </a:xfrm>
        </p:spPr>
        <p:txBody>
          <a:bodyPr/>
          <a:lstStyle/>
          <a:p>
            <a:pPr marL="0"/>
            <a:r>
              <a:rPr lang="en-US" dirty="0" err="1"/>
              <a:t>Cornsweet</a:t>
            </a:r>
            <a:r>
              <a:rPr lang="en-US" dirty="0"/>
              <a:t> Illusion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CD1EA-6521-804A-9F00-1BDA3689B3E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BFA2BB-8A6D-AC42-9E76-998C2820A2A0}"/>
              </a:ext>
            </a:extLst>
          </p:cNvPr>
          <p:cNvSpPr/>
          <p:nvPr/>
        </p:nvSpPr>
        <p:spPr>
          <a:xfrm>
            <a:off x="5854906" y="857329"/>
            <a:ext cx="482188" cy="5143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D951E6-C42F-9244-A178-8B8D2B73817F}"/>
              </a:ext>
            </a:extLst>
          </p:cNvPr>
          <p:cNvGrpSpPr/>
          <p:nvPr/>
        </p:nvGrpSpPr>
        <p:grpSpPr>
          <a:xfrm>
            <a:off x="4006517" y="4554106"/>
            <a:ext cx="4186652" cy="1446565"/>
            <a:chOff x="4006517" y="4554106"/>
            <a:chExt cx="4186652" cy="144656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07EBF35-D450-6948-B3A3-C167FCA23264}"/>
                </a:ext>
              </a:extLst>
            </p:cNvPr>
            <p:cNvSpPr/>
            <p:nvPr/>
          </p:nvSpPr>
          <p:spPr>
            <a:xfrm>
              <a:off x="4006517" y="4554106"/>
              <a:ext cx="4178966" cy="14465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66" dirty="0"/>
            </a:p>
          </p:txBody>
        </p:sp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980A9F79-2188-034D-BE31-4364473748B1}"/>
                </a:ext>
              </a:extLst>
            </p:cNvPr>
            <p:cNvCxnSpPr/>
            <p:nvPr/>
          </p:nvCxnSpPr>
          <p:spPr>
            <a:xfrm flipV="1">
              <a:off x="4006517" y="4768412"/>
              <a:ext cx="4178966" cy="321459"/>
            </a:xfrm>
            <a:prstGeom prst="bentConnector3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4AA2652-FE6E-2C43-87EB-72CBF40825CB}"/>
                </a:ext>
              </a:extLst>
            </p:cNvPr>
            <p:cNvSpPr/>
            <p:nvPr/>
          </p:nvSpPr>
          <p:spPr>
            <a:xfrm>
              <a:off x="4006517" y="5356143"/>
              <a:ext cx="4186652" cy="537376"/>
            </a:xfrm>
            <a:custGeom>
              <a:avLst/>
              <a:gdLst>
                <a:gd name="connsiteX0" fmla="*/ 0 w 944381"/>
                <a:gd name="connsiteY0" fmla="*/ 0 h 44971"/>
                <a:gd name="connsiteX1" fmla="*/ 134912 w 944381"/>
                <a:gd name="connsiteY1" fmla="*/ 29981 h 44971"/>
                <a:gd name="connsiteX2" fmla="*/ 209863 w 944381"/>
                <a:gd name="connsiteY2" fmla="*/ 44971 h 44971"/>
                <a:gd name="connsiteX3" fmla="*/ 944381 w 944381"/>
                <a:gd name="connsiteY3" fmla="*/ 29981 h 44971"/>
                <a:gd name="connsiteX0" fmla="*/ 0 w 2868431"/>
                <a:gd name="connsiteY0" fmla="*/ 452619 h 497590"/>
                <a:gd name="connsiteX1" fmla="*/ 134912 w 2868431"/>
                <a:gd name="connsiteY1" fmla="*/ 482600 h 497590"/>
                <a:gd name="connsiteX2" fmla="*/ 209863 w 2868431"/>
                <a:gd name="connsiteY2" fmla="*/ 497590 h 497590"/>
                <a:gd name="connsiteX3" fmla="*/ 2868431 w 2868431"/>
                <a:gd name="connsiteY3" fmla="*/ 0 h 497590"/>
                <a:gd name="connsiteX0" fmla="*/ 63314 w 2940177"/>
                <a:gd name="connsiteY0" fmla="*/ 452619 h 485492"/>
                <a:gd name="connsiteX1" fmla="*/ 198226 w 2940177"/>
                <a:gd name="connsiteY1" fmla="*/ 482600 h 485492"/>
                <a:gd name="connsiteX2" fmla="*/ 2940177 w 2940177"/>
                <a:gd name="connsiteY2" fmla="*/ 446790 h 485492"/>
                <a:gd name="connsiteX3" fmla="*/ 2931745 w 2940177"/>
                <a:gd name="connsiteY3" fmla="*/ 0 h 485492"/>
                <a:gd name="connsiteX0" fmla="*/ 0 w 2876863"/>
                <a:gd name="connsiteY0" fmla="*/ 452619 h 470994"/>
                <a:gd name="connsiteX1" fmla="*/ 1316012 w 2876863"/>
                <a:gd name="connsiteY1" fmla="*/ 444500 h 470994"/>
                <a:gd name="connsiteX2" fmla="*/ 2876863 w 2876863"/>
                <a:gd name="connsiteY2" fmla="*/ 446790 h 470994"/>
                <a:gd name="connsiteX3" fmla="*/ 2868431 w 2876863"/>
                <a:gd name="connsiteY3" fmla="*/ 0 h 470994"/>
                <a:gd name="connsiteX0" fmla="*/ 0 w 3003863"/>
                <a:gd name="connsiteY0" fmla="*/ 439919 h 461001"/>
                <a:gd name="connsiteX1" fmla="*/ 1443012 w 3003863"/>
                <a:gd name="connsiteY1" fmla="*/ 444500 h 461001"/>
                <a:gd name="connsiteX2" fmla="*/ 3003863 w 3003863"/>
                <a:gd name="connsiteY2" fmla="*/ 446790 h 461001"/>
                <a:gd name="connsiteX3" fmla="*/ 2995431 w 3003863"/>
                <a:gd name="connsiteY3" fmla="*/ 0 h 461001"/>
                <a:gd name="connsiteX0" fmla="*/ 0 w 3003863"/>
                <a:gd name="connsiteY0" fmla="*/ 439919 h 446790"/>
                <a:gd name="connsiteX1" fmla="*/ 1443012 w 3003863"/>
                <a:gd name="connsiteY1" fmla="*/ 444500 h 446790"/>
                <a:gd name="connsiteX2" fmla="*/ 3003863 w 3003863"/>
                <a:gd name="connsiteY2" fmla="*/ 446790 h 446790"/>
                <a:gd name="connsiteX3" fmla="*/ 2995431 w 3003863"/>
                <a:gd name="connsiteY3" fmla="*/ 0 h 446790"/>
                <a:gd name="connsiteX0" fmla="*/ 0 w 3003863"/>
                <a:gd name="connsiteY0" fmla="*/ 439919 h 446790"/>
                <a:gd name="connsiteX1" fmla="*/ 1443012 w 3003863"/>
                <a:gd name="connsiteY1" fmla="*/ 444500 h 446790"/>
                <a:gd name="connsiteX2" fmla="*/ 1450507 w 3003863"/>
                <a:gd name="connsiteY2" fmla="*/ 430031 h 446790"/>
                <a:gd name="connsiteX3" fmla="*/ 3003863 w 3003863"/>
                <a:gd name="connsiteY3" fmla="*/ 446790 h 446790"/>
                <a:gd name="connsiteX4" fmla="*/ 2995431 w 3003863"/>
                <a:gd name="connsiteY4" fmla="*/ 0 h 446790"/>
                <a:gd name="connsiteX0" fmla="*/ 0 w 3003863"/>
                <a:gd name="connsiteY0" fmla="*/ 439919 h 557059"/>
                <a:gd name="connsiteX1" fmla="*/ 1443012 w 3003863"/>
                <a:gd name="connsiteY1" fmla="*/ 444500 h 557059"/>
                <a:gd name="connsiteX2" fmla="*/ 1450507 w 3003863"/>
                <a:gd name="connsiteY2" fmla="*/ 430031 h 557059"/>
                <a:gd name="connsiteX3" fmla="*/ 3003863 w 3003863"/>
                <a:gd name="connsiteY3" fmla="*/ 446790 h 557059"/>
                <a:gd name="connsiteX4" fmla="*/ 2995431 w 3003863"/>
                <a:gd name="connsiteY4" fmla="*/ 0 h 557059"/>
                <a:gd name="connsiteX0" fmla="*/ 0 w 3003863"/>
                <a:gd name="connsiteY0" fmla="*/ 439919 h 446790"/>
                <a:gd name="connsiteX1" fmla="*/ 1443012 w 3003863"/>
                <a:gd name="connsiteY1" fmla="*/ 444500 h 446790"/>
                <a:gd name="connsiteX2" fmla="*/ 3003863 w 3003863"/>
                <a:gd name="connsiteY2" fmla="*/ 446790 h 446790"/>
                <a:gd name="connsiteX3" fmla="*/ 2995431 w 3003863"/>
                <a:gd name="connsiteY3" fmla="*/ 0 h 446790"/>
                <a:gd name="connsiteX0" fmla="*/ 0 w 3003863"/>
                <a:gd name="connsiteY0" fmla="*/ 439919 h 446790"/>
                <a:gd name="connsiteX1" fmla="*/ 1443012 w 3003863"/>
                <a:gd name="connsiteY1" fmla="*/ 444500 h 446790"/>
                <a:gd name="connsiteX2" fmla="*/ 2428407 w 3003863"/>
                <a:gd name="connsiteY2" fmla="*/ 442731 h 446790"/>
                <a:gd name="connsiteX3" fmla="*/ 3003863 w 3003863"/>
                <a:gd name="connsiteY3" fmla="*/ 446790 h 446790"/>
                <a:gd name="connsiteX4" fmla="*/ 2995431 w 3003863"/>
                <a:gd name="connsiteY4" fmla="*/ 0 h 446790"/>
                <a:gd name="connsiteX0" fmla="*/ 0 w 3003863"/>
                <a:gd name="connsiteY0" fmla="*/ 439919 h 633231"/>
                <a:gd name="connsiteX1" fmla="*/ 1443012 w 3003863"/>
                <a:gd name="connsiteY1" fmla="*/ 444500 h 633231"/>
                <a:gd name="connsiteX2" fmla="*/ 2422057 w 3003863"/>
                <a:gd name="connsiteY2" fmla="*/ 633231 h 633231"/>
                <a:gd name="connsiteX3" fmla="*/ 3003863 w 3003863"/>
                <a:gd name="connsiteY3" fmla="*/ 446790 h 633231"/>
                <a:gd name="connsiteX4" fmla="*/ 2995431 w 3003863"/>
                <a:gd name="connsiteY4" fmla="*/ 0 h 633231"/>
                <a:gd name="connsiteX0" fmla="*/ 0 w 3018957"/>
                <a:gd name="connsiteY0" fmla="*/ 439919 h 645931"/>
                <a:gd name="connsiteX1" fmla="*/ 1443012 w 3018957"/>
                <a:gd name="connsiteY1" fmla="*/ 444500 h 645931"/>
                <a:gd name="connsiteX2" fmla="*/ 3018957 w 3018957"/>
                <a:gd name="connsiteY2" fmla="*/ 645931 h 645931"/>
                <a:gd name="connsiteX3" fmla="*/ 3003863 w 3018957"/>
                <a:gd name="connsiteY3" fmla="*/ 446790 h 645931"/>
                <a:gd name="connsiteX4" fmla="*/ 2995431 w 3018957"/>
                <a:gd name="connsiteY4" fmla="*/ 0 h 645931"/>
                <a:gd name="connsiteX0" fmla="*/ 0 w 3018957"/>
                <a:gd name="connsiteY0" fmla="*/ 439919 h 645931"/>
                <a:gd name="connsiteX1" fmla="*/ 1443012 w 3018957"/>
                <a:gd name="connsiteY1" fmla="*/ 444500 h 645931"/>
                <a:gd name="connsiteX2" fmla="*/ 3018957 w 3018957"/>
                <a:gd name="connsiteY2" fmla="*/ 645931 h 645931"/>
                <a:gd name="connsiteX3" fmla="*/ 3010213 w 3018957"/>
                <a:gd name="connsiteY3" fmla="*/ 192790 h 645931"/>
                <a:gd name="connsiteX4" fmla="*/ 2995431 w 3018957"/>
                <a:gd name="connsiteY4" fmla="*/ 0 h 645931"/>
                <a:gd name="connsiteX0" fmla="*/ 0 w 3376431"/>
                <a:gd name="connsiteY0" fmla="*/ 630419 h 836431"/>
                <a:gd name="connsiteX1" fmla="*/ 1443012 w 3376431"/>
                <a:gd name="connsiteY1" fmla="*/ 635000 h 836431"/>
                <a:gd name="connsiteX2" fmla="*/ 3018957 w 3376431"/>
                <a:gd name="connsiteY2" fmla="*/ 836431 h 836431"/>
                <a:gd name="connsiteX3" fmla="*/ 3010213 w 3376431"/>
                <a:gd name="connsiteY3" fmla="*/ 383290 h 836431"/>
                <a:gd name="connsiteX4" fmla="*/ 3376431 w 3376431"/>
                <a:gd name="connsiteY4" fmla="*/ 0 h 836431"/>
                <a:gd name="connsiteX0" fmla="*/ 0 w 3376431"/>
                <a:gd name="connsiteY0" fmla="*/ 678929 h 884941"/>
                <a:gd name="connsiteX1" fmla="*/ 1443012 w 3376431"/>
                <a:gd name="connsiteY1" fmla="*/ 683510 h 884941"/>
                <a:gd name="connsiteX2" fmla="*/ 3018957 w 3376431"/>
                <a:gd name="connsiteY2" fmla="*/ 884941 h 884941"/>
                <a:gd name="connsiteX3" fmla="*/ 2991163 w 3376431"/>
                <a:gd name="connsiteY3" fmla="*/ 0 h 884941"/>
                <a:gd name="connsiteX4" fmla="*/ 3376431 w 3376431"/>
                <a:gd name="connsiteY4" fmla="*/ 48510 h 884941"/>
                <a:gd name="connsiteX0" fmla="*/ 0 w 3376431"/>
                <a:gd name="connsiteY0" fmla="*/ 678929 h 821441"/>
                <a:gd name="connsiteX1" fmla="*/ 1443012 w 3376431"/>
                <a:gd name="connsiteY1" fmla="*/ 683510 h 821441"/>
                <a:gd name="connsiteX2" fmla="*/ 2999907 w 3376431"/>
                <a:gd name="connsiteY2" fmla="*/ 821441 h 821441"/>
                <a:gd name="connsiteX3" fmla="*/ 2991163 w 3376431"/>
                <a:gd name="connsiteY3" fmla="*/ 0 h 821441"/>
                <a:gd name="connsiteX4" fmla="*/ 3376431 w 3376431"/>
                <a:gd name="connsiteY4" fmla="*/ 48510 h 821441"/>
                <a:gd name="connsiteX0" fmla="*/ 0 w 3376431"/>
                <a:gd name="connsiteY0" fmla="*/ 630419 h 772931"/>
                <a:gd name="connsiteX1" fmla="*/ 1443012 w 3376431"/>
                <a:gd name="connsiteY1" fmla="*/ 635000 h 772931"/>
                <a:gd name="connsiteX2" fmla="*/ 2999907 w 3376431"/>
                <a:gd name="connsiteY2" fmla="*/ 772931 h 772931"/>
                <a:gd name="connsiteX3" fmla="*/ 2991163 w 3376431"/>
                <a:gd name="connsiteY3" fmla="*/ 8640 h 772931"/>
                <a:gd name="connsiteX4" fmla="*/ 3376431 w 3376431"/>
                <a:gd name="connsiteY4" fmla="*/ 0 h 772931"/>
                <a:gd name="connsiteX0" fmla="*/ 0 w 3909831"/>
                <a:gd name="connsiteY0" fmla="*/ 621779 h 764291"/>
                <a:gd name="connsiteX1" fmla="*/ 1443012 w 3909831"/>
                <a:gd name="connsiteY1" fmla="*/ 626360 h 764291"/>
                <a:gd name="connsiteX2" fmla="*/ 2999907 w 3909831"/>
                <a:gd name="connsiteY2" fmla="*/ 764291 h 764291"/>
                <a:gd name="connsiteX3" fmla="*/ 2991163 w 3909831"/>
                <a:gd name="connsiteY3" fmla="*/ 0 h 764291"/>
                <a:gd name="connsiteX4" fmla="*/ 3909831 w 3909831"/>
                <a:gd name="connsiteY4" fmla="*/ 169160 h 764291"/>
                <a:gd name="connsiteX0" fmla="*/ 0 w 3909831"/>
                <a:gd name="connsiteY0" fmla="*/ 621779 h 764291"/>
                <a:gd name="connsiteX1" fmla="*/ 1443012 w 3909831"/>
                <a:gd name="connsiteY1" fmla="*/ 626360 h 764291"/>
                <a:gd name="connsiteX2" fmla="*/ 2999907 w 3909831"/>
                <a:gd name="connsiteY2" fmla="*/ 764291 h 764291"/>
                <a:gd name="connsiteX3" fmla="*/ 2991163 w 3909831"/>
                <a:gd name="connsiteY3" fmla="*/ 0 h 764291"/>
                <a:gd name="connsiteX4" fmla="*/ 3909831 w 3909831"/>
                <a:gd name="connsiteY4" fmla="*/ 169160 h 764291"/>
                <a:gd name="connsiteX0" fmla="*/ 0 w 3909831"/>
                <a:gd name="connsiteY0" fmla="*/ 621779 h 764291"/>
                <a:gd name="connsiteX1" fmla="*/ 2249462 w 3909831"/>
                <a:gd name="connsiteY1" fmla="*/ 626360 h 764291"/>
                <a:gd name="connsiteX2" fmla="*/ 2999907 w 3909831"/>
                <a:gd name="connsiteY2" fmla="*/ 764291 h 764291"/>
                <a:gd name="connsiteX3" fmla="*/ 2991163 w 3909831"/>
                <a:gd name="connsiteY3" fmla="*/ 0 h 764291"/>
                <a:gd name="connsiteX4" fmla="*/ 3909831 w 3909831"/>
                <a:gd name="connsiteY4" fmla="*/ 169160 h 764291"/>
                <a:gd name="connsiteX0" fmla="*/ 0 w 3909831"/>
                <a:gd name="connsiteY0" fmla="*/ 621779 h 764291"/>
                <a:gd name="connsiteX1" fmla="*/ 2249462 w 3909831"/>
                <a:gd name="connsiteY1" fmla="*/ 626360 h 764291"/>
                <a:gd name="connsiteX2" fmla="*/ 2999907 w 3909831"/>
                <a:gd name="connsiteY2" fmla="*/ 764291 h 764291"/>
                <a:gd name="connsiteX3" fmla="*/ 2991163 w 3909831"/>
                <a:gd name="connsiteY3" fmla="*/ 0 h 764291"/>
                <a:gd name="connsiteX4" fmla="*/ 3909831 w 3909831"/>
                <a:gd name="connsiteY4" fmla="*/ 169160 h 764291"/>
                <a:gd name="connsiteX0" fmla="*/ 0 w 3909831"/>
                <a:gd name="connsiteY0" fmla="*/ 621779 h 764291"/>
                <a:gd name="connsiteX1" fmla="*/ 2249462 w 3909831"/>
                <a:gd name="connsiteY1" fmla="*/ 626360 h 764291"/>
                <a:gd name="connsiteX2" fmla="*/ 2999907 w 3909831"/>
                <a:gd name="connsiteY2" fmla="*/ 764291 h 764291"/>
                <a:gd name="connsiteX3" fmla="*/ 2991163 w 3909831"/>
                <a:gd name="connsiteY3" fmla="*/ 0 h 764291"/>
                <a:gd name="connsiteX4" fmla="*/ 3909831 w 3909831"/>
                <a:gd name="connsiteY4" fmla="*/ 169160 h 764291"/>
                <a:gd name="connsiteX0" fmla="*/ 0 w 3909831"/>
                <a:gd name="connsiteY0" fmla="*/ 621779 h 764291"/>
                <a:gd name="connsiteX1" fmla="*/ 2249462 w 3909831"/>
                <a:gd name="connsiteY1" fmla="*/ 626360 h 764291"/>
                <a:gd name="connsiteX2" fmla="*/ 2999907 w 3909831"/>
                <a:gd name="connsiteY2" fmla="*/ 764291 h 764291"/>
                <a:gd name="connsiteX3" fmla="*/ 2991163 w 3909831"/>
                <a:gd name="connsiteY3" fmla="*/ 0 h 764291"/>
                <a:gd name="connsiteX4" fmla="*/ 3909831 w 3909831"/>
                <a:gd name="connsiteY4" fmla="*/ 169160 h 764291"/>
                <a:gd name="connsiteX0" fmla="*/ 0 w 4335281"/>
                <a:gd name="connsiteY0" fmla="*/ 621779 h 764291"/>
                <a:gd name="connsiteX1" fmla="*/ 2249462 w 4335281"/>
                <a:gd name="connsiteY1" fmla="*/ 626360 h 764291"/>
                <a:gd name="connsiteX2" fmla="*/ 2999907 w 4335281"/>
                <a:gd name="connsiteY2" fmla="*/ 764291 h 764291"/>
                <a:gd name="connsiteX3" fmla="*/ 2991163 w 4335281"/>
                <a:gd name="connsiteY3" fmla="*/ 0 h 764291"/>
                <a:gd name="connsiteX4" fmla="*/ 4335281 w 4335281"/>
                <a:gd name="connsiteY4" fmla="*/ 169160 h 764291"/>
                <a:gd name="connsiteX0" fmla="*/ 0 w 4335281"/>
                <a:gd name="connsiteY0" fmla="*/ 657580 h 800092"/>
                <a:gd name="connsiteX1" fmla="*/ 2249462 w 4335281"/>
                <a:gd name="connsiteY1" fmla="*/ 662161 h 800092"/>
                <a:gd name="connsiteX2" fmla="*/ 2999907 w 4335281"/>
                <a:gd name="connsiteY2" fmla="*/ 800092 h 800092"/>
                <a:gd name="connsiteX3" fmla="*/ 2991163 w 4335281"/>
                <a:gd name="connsiteY3" fmla="*/ 35801 h 800092"/>
                <a:gd name="connsiteX4" fmla="*/ 3577757 w 4335281"/>
                <a:gd name="connsiteY4" fmla="*/ 133342 h 800092"/>
                <a:gd name="connsiteX5" fmla="*/ 4335281 w 4335281"/>
                <a:gd name="connsiteY5" fmla="*/ 204961 h 800092"/>
                <a:gd name="connsiteX0" fmla="*/ 0 w 4335281"/>
                <a:gd name="connsiteY0" fmla="*/ 650058 h 792570"/>
                <a:gd name="connsiteX1" fmla="*/ 2249462 w 4335281"/>
                <a:gd name="connsiteY1" fmla="*/ 654639 h 792570"/>
                <a:gd name="connsiteX2" fmla="*/ 2999907 w 4335281"/>
                <a:gd name="connsiteY2" fmla="*/ 792570 h 792570"/>
                <a:gd name="connsiteX3" fmla="*/ 2991163 w 4335281"/>
                <a:gd name="connsiteY3" fmla="*/ 28279 h 792570"/>
                <a:gd name="connsiteX4" fmla="*/ 3736507 w 4335281"/>
                <a:gd name="connsiteY4" fmla="*/ 195670 h 792570"/>
                <a:gd name="connsiteX5" fmla="*/ 4335281 w 4335281"/>
                <a:gd name="connsiteY5" fmla="*/ 197439 h 792570"/>
                <a:gd name="connsiteX0" fmla="*/ 0 w 4335281"/>
                <a:gd name="connsiteY0" fmla="*/ 648612 h 791124"/>
                <a:gd name="connsiteX1" fmla="*/ 2249462 w 4335281"/>
                <a:gd name="connsiteY1" fmla="*/ 653193 h 791124"/>
                <a:gd name="connsiteX2" fmla="*/ 2999907 w 4335281"/>
                <a:gd name="connsiteY2" fmla="*/ 791124 h 791124"/>
                <a:gd name="connsiteX3" fmla="*/ 2991163 w 4335281"/>
                <a:gd name="connsiteY3" fmla="*/ 26833 h 791124"/>
                <a:gd name="connsiteX4" fmla="*/ 3736507 w 4335281"/>
                <a:gd name="connsiteY4" fmla="*/ 194224 h 791124"/>
                <a:gd name="connsiteX5" fmla="*/ 4335281 w 4335281"/>
                <a:gd name="connsiteY5" fmla="*/ 195993 h 791124"/>
                <a:gd name="connsiteX0" fmla="*/ 0 w 4335281"/>
                <a:gd name="connsiteY0" fmla="*/ 621779 h 764291"/>
                <a:gd name="connsiteX1" fmla="*/ 2249462 w 4335281"/>
                <a:gd name="connsiteY1" fmla="*/ 626360 h 764291"/>
                <a:gd name="connsiteX2" fmla="*/ 2999907 w 4335281"/>
                <a:gd name="connsiteY2" fmla="*/ 764291 h 764291"/>
                <a:gd name="connsiteX3" fmla="*/ 2991163 w 4335281"/>
                <a:gd name="connsiteY3" fmla="*/ 0 h 764291"/>
                <a:gd name="connsiteX4" fmla="*/ 3736507 w 4335281"/>
                <a:gd name="connsiteY4" fmla="*/ 167391 h 764291"/>
                <a:gd name="connsiteX5" fmla="*/ 4335281 w 4335281"/>
                <a:gd name="connsiteY5" fmla="*/ 169160 h 764291"/>
                <a:gd name="connsiteX0" fmla="*/ 0 w 5954531"/>
                <a:gd name="connsiteY0" fmla="*/ 621779 h 764291"/>
                <a:gd name="connsiteX1" fmla="*/ 2249462 w 5954531"/>
                <a:gd name="connsiteY1" fmla="*/ 626360 h 764291"/>
                <a:gd name="connsiteX2" fmla="*/ 2999907 w 5954531"/>
                <a:gd name="connsiteY2" fmla="*/ 764291 h 764291"/>
                <a:gd name="connsiteX3" fmla="*/ 2991163 w 5954531"/>
                <a:gd name="connsiteY3" fmla="*/ 0 h 764291"/>
                <a:gd name="connsiteX4" fmla="*/ 3736507 w 5954531"/>
                <a:gd name="connsiteY4" fmla="*/ 167391 h 764291"/>
                <a:gd name="connsiteX5" fmla="*/ 5954531 w 5954531"/>
                <a:gd name="connsiteY5" fmla="*/ 162810 h 764291"/>
                <a:gd name="connsiteX0" fmla="*/ 0 w 5954531"/>
                <a:gd name="connsiteY0" fmla="*/ 621779 h 764291"/>
                <a:gd name="connsiteX1" fmla="*/ 2249462 w 5954531"/>
                <a:gd name="connsiteY1" fmla="*/ 626360 h 764291"/>
                <a:gd name="connsiteX2" fmla="*/ 2999907 w 5954531"/>
                <a:gd name="connsiteY2" fmla="*/ 764291 h 764291"/>
                <a:gd name="connsiteX3" fmla="*/ 2991163 w 5954531"/>
                <a:gd name="connsiteY3" fmla="*/ 0 h 764291"/>
                <a:gd name="connsiteX4" fmla="*/ 3736507 w 5954531"/>
                <a:gd name="connsiteY4" fmla="*/ 167391 h 764291"/>
                <a:gd name="connsiteX5" fmla="*/ 5954531 w 5954531"/>
                <a:gd name="connsiteY5" fmla="*/ 162810 h 764291"/>
                <a:gd name="connsiteX0" fmla="*/ 0 w 5954531"/>
                <a:gd name="connsiteY0" fmla="*/ 621779 h 764291"/>
                <a:gd name="connsiteX1" fmla="*/ 2249462 w 5954531"/>
                <a:gd name="connsiteY1" fmla="*/ 626360 h 764291"/>
                <a:gd name="connsiteX2" fmla="*/ 2999907 w 5954531"/>
                <a:gd name="connsiteY2" fmla="*/ 764291 h 764291"/>
                <a:gd name="connsiteX3" fmla="*/ 2991163 w 5954531"/>
                <a:gd name="connsiteY3" fmla="*/ 0 h 764291"/>
                <a:gd name="connsiteX4" fmla="*/ 3736507 w 5954531"/>
                <a:gd name="connsiteY4" fmla="*/ 167391 h 764291"/>
                <a:gd name="connsiteX5" fmla="*/ 5954531 w 5954531"/>
                <a:gd name="connsiteY5" fmla="*/ 162810 h 764291"/>
                <a:gd name="connsiteX0" fmla="*/ 0 w 5954531"/>
                <a:gd name="connsiteY0" fmla="*/ 621779 h 764291"/>
                <a:gd name="connsiteX1" fmla="*/ 2249462 w 5954531"/>
                <a:gd name="connsiteY1" fmla="*/ 626360 h 764291"/>
                <a:gd name="connsiteX2" fmla="*/ 2999907 w 5954531"/>
                <a:gd name="connsiteY2" fmla="*/ 764291 h 764291"/>
                <a:gd name="connsiteX3" fmla="*/ 2991163 w 5954531"/>
                <a:gd name="connsiteY3" fmla="*/ 0 h 764291"/>
                <a:gd name="connsiteX4" fmla="*/ 3736507 w 5954531"/>
                <a:gd name="connsiteY4" fmla="*/ 167391 h 764291"/>
                <a:gd name="connsiteX5" fmla="*/ 5954531 w 5954531"/>
                <a:gd name="connsiteY5" fmla="*/ 162810 h 76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54531" h="764291">
                  <a:moveTo>
                    <a:pt x="0" y="621779"/>
                  </a:moveTo>
                  <a:cubicBezTo>
                    <a:pt x="251533" y="628908"/>
                    <a:pt x="1748917" y="628053"/>
                    <a:pt x="2249462" y="626360"/>
                  </a:cubicBezTo>
                  <a:cubicBezTo>
                    <a:pt x="2736746" y="624712"/>
                    <a:pt x="2673559" y="701381"/>
                    <a:pt x="2999907" y="764291"/>
                  </a:cubicBezTo>
                  <a:cubicBezTo>
                    <a:pt x="2996992" y="490477"/>
                    <a:pt x="2994078" y="273814"/>
                    <a:pt x="2991163" y="0"/>
                  </a:cubicBezTo>
                  <a:cubicBezTo>
                    <a:pt x="3195421" y="3175"/>
                    <a:pt x="3366437" y="158248"/>
                    <a:pt x="3736507" y="167391"/>
                  </a:cubicBezTo>
                  <a:lnTo>
                    <a:pt x="5954531" y="162810"/>
                  </a:lnTo>
                </a:path>
              </a:pathLst>
            </a:cu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66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EBEB080-B342-804E-91BA-78DD16C3C37A}"/>
                </a:ext>
              </a:extLst>
            </p:cNvPr>
            <p:cNvSpPr txBox="1"/>
            <p:nvPr/>
          </p:nvSpPr>
          <p:spPr>
            <a:xfrm>
              <a:off x="4646119" y="4768412"/>
              <a:ext cx="1353256" cy="287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66" dirty="0">
                  <a:latin typeface="Gill Sans MT" panose="020B0502020104020203" pitchFamily="34" charset="0"/>
                </a:rPr>
                <a:t>Actual Luminance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1C5E34C-2EB3-6548-B8FD-C2B6E75AFBEF}"/>
                </a:ext>
              </a:extLst>
            </p:cNvPr>
            <p:cNvSpPr txBox="1"/>
            <p:nvPr/>
          </p:nvSpPr>
          <p:spPr>
            <a:xfrm>
              <a:off x="4442541" y="5464907"/>
              <a:ext cx="1564724" cy="287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66" dirty="0">
                  <a:latin typeface="Gill Sans MT" panose="020B0502020104020203" pitchFamily="34" charset="0"/>
                </a:rPr>
                <a:t>Perceived Luminance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349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06454" y="1297845"/>
            <a:ext cx="4179093" cy="5238591"/>
          </a:xfrm>
          <a:prstGeom prst="rect">
            <a:avLst/>
          </a:pr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3"/>
          <p:cNvSpPr/>
          <p:nvPr/>
        </p:nvSpPr>
        <p:spPr>
          <a:xfrm>
            <a:off x="4006517" y="3053964"/>
            <a:ext cx="4178966" cy="1714448"/>
          </a:xfrm>
          <a:custGeom>
            <a:avLst/>
            <a:gdLst/>
            <a:ahLst/>
            <a:cxnLst/>
            <a:rect l="l" t="t" r="r" b="b"/>
            <a:pathLst>
              <a:path w="5664200" h="2438400">
                <a:moveTo>
                  <a:pt x="0" y="0"/>
                </a:moveTo>
                <a:lnTo>
                  <a:pt x="5664200" y="0"/>
                </a:lnTo>
                <a:lnTo>
                  <a:pt x="5664200" y="2438400"/>
                </a:lnTo>
                <a:lnTo>
                  <a:pt x="0" y="2438400"/>
                </a:lnTo>
                <a:lnTo>
                  <a:pt x="0" y="0"/>
                </a:lnTo>
                <a:close/>
              </a:path>
            </a:pathLst>
          </a:custGeom>
          <a:solidFill>
            <a:srgbClr val="9B9B9B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Cornsweet Illusion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/>
              <a:t>D. Purves and R. B. Lotto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79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Mach Banding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1BF150-DCDD-AE42-9C0A-6324DCDD403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7" descr="machband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69887" y="2003282"/>
            <a:ext cx="6252227" cy="28514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14583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105"/>
            <a:ext cx="12192000" cy="685779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292" tIns="32146" rIns="64292" bIns="321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66"/>
          </a:p>
        </p:txBody>
      </p:sp>
      <p:sp>
        <p:nvSpPr>
          <p:cNvPr id="3" name="Oval 2"/>
          <p:cNvSpPr/>
          <p:nvPr/>
        </p:nvSpPr>
        <p:spPr>
          <a:xfrm>
            <a:off x="4140458" y="1527035"/>
            <a:ext cx="3857507" cy="3857507"/>
          </a:xfrm>
          <a:prstGeom prst="ellipse">
            <a:avLst/>
          </a:prstGeom>
          <a:solidFill>
            <a:srgbClr val="B4B4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292" tIns="32146" rIns="64292" bIns="321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66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simultaneous contrast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EB07CC-953B-754A-88E4-CC6848C24D7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06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44859" y="1660976"/>
            <a:ext cx="9093350" cy="35360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SIMULTANEOUS CONTRAST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linkClick r:id="rId4"/>
              </a:rPr>
              <a:t>http://persci.mit.edu/_media/gallery/checkershadow_double_full.jpg</a:t>
            </a:r>
            <a:endParaRPr lang="en-US" dirty="0"/>
          </a:p>
        </p:txBody>
      </p:sp>
      <p:sp>
        <p:nvSpPr>
          <p:cNvPr id="5" name="object 5"/>
          <p:cNvSpPr/>
          <p:nvPr/>
        </p:nvSpPr>
        <p:spPr>
          <a:xfrm>
            <a:off x="6167435" y="1482388"/>
            <a:ext cx="4321837" cy="3893225"/>
          </a:xfrm>
          <a:custGeom>
            <a:avLst/>
            <a:gdLst/>
            <a:ahLst/>
            <a:cxnLst/>
            <a:rect l="l" t="t" r="r" b="b"/>
            <a:pathLst>
              <a:path w="6146800" h="5537200">
                <a:moveTo>
                  <a:pt x="0" y="0"/>
                </a:moveTo>
                <a:lnTo>
                  <a:pt x="6146800" y="0"/>
                </a:lnTo>
                <a:lnTo>
                  <a:pt x="6146800" y="5537200"/>
                </a:lnTo>
                <a:lnTo>
                  <a:pt x="0" y="55372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</p:spTree>
    <p:extLst>
      <p:ext uri="{BB962C8B-B14F-4D97-AF65-F5344CB8AC3E}">
        <p14:creationId xmlns:p14="http://schemas.microsoft.com/office/powerpoint/2010/main" val="304249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45740" y="2089588"/>
            <a:ext cx="2678824" cy="2678824"/>
          </a:xfrm>
          <a:custGeom>
            <a:avLst/>
            <a:gdLst/>
            <a:ahLst/>
            <a:cxnLst/>
            <a:rect l="l" t="t" r="r" b="b"/>
            <a:pathLst>
              <a:path w="3810000" h="3810000">
                <a:moveTo>
                  <a:pt x="0" y="0"/>
                </a:moveTo>
                <a:lnTo>
                  <a:pt x="3810000" y="0"/>
                </a:lnTo>
                <a:lnTo>
                  <a:pt x="3810000" y="3810000"/>
                </a:lnTo>
                <a:lnTo>
                  <a:pt x="0" y="3810000"/>
                </a:lnTo>
                <a:lnTo>
                  <a:pt x="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" name="object 3"/>
          <p:cNvSpPr/>
          <p:nvPr/>
        </p:nvSpPr>
        <p:spPr>
          <a:xfrm>
            <a:off x="6158506" y="2089588"/>
            <a:ext cx="2678824" cy="2678824"/>
          </a:xfrm>
          <a:custGeom>
            <a:avLst/>
            <a:gdLst/>
            <a:ahLst/>
            <a:cxnLst/>
            <a:rect l="l" t="t" r="r" b="b"/>
            <a:pathLst>
              <a:path w="3810000" h="3810000">
                <a:moveTo>
                  <a:pt x="0" y="0"/>
                </a:moveTo>
                <a:lnTo>
                  <a:pt x="3810000" y="0"/>
                </a:lnTo>
                <a:lnTo>
                  <a:pt x="3810000" y="3810000"/>
                </a:lnTo>
                <a:lnTo>
                  <a:pt x="0" y="3810000"/>
                </a:lnTo>
                <a:lnTo>
                  <a:pt x="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" name="object 4"/>
          <p:cNvSpPr/>
          <p:nvPr/>
        </p:nvSpPr>
        <p:spPr>
          <a:xfrm>
            <a:off x="4238682" y="2982530"/>
            <a:ext cx="892941" cy="892941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0" y="0"/>
                </a:moveTo>
                <a:lnTo>
                  <a:pt x="1270000" y="0"/>
                </a:lnTo>
                <a:lnTo>
                  <a:pt x="1270000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5"/>
          <p:cNvSpPr/>
          <p:nvPr/>
        </p:nvSpPr>
        <p:spPr>
          <a:xfrm>
            <a:off x="7051448" y="2982530"/>
            <a:ext cx="892941" cy="892941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0" y="0"/>
                </a:moveTo>
                <a:lnTo>
                  <a:pt x="1270000" y="0"/>
                </a:lnTo>
                <a:lnTo>
                  <a:pt x="1270000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SIMULTANEOUS CONTRAST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EB8A1C-AE04-224A-BDFC-8F60F3F204E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002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45740" y="2089588"/>
            <a:ext cx="2678824" cy="2678824"/>
          </a:xfrm>
          <a:custGeom>
            <a:avLst/>
            <a:gdLst/>
            <a:ahLst/>
            <a:cxnLst/>
            <a:rect l="l" t="t" r="r" b="b"/>
            <a:pathLst>
              <a:path w="3810000" h="3810000">
                <a:moveTo>
                  <a:pt x="0" y="0"/>
                </a:moveTo>
                <a:lnTo>
                  <a:pt x="3810000" y="0"/>
                </a:lnTo>
                <a:lnTo>
                  <a:pt x="3810000" y="3810000"/>
                </a:lnTo>
                <a:lnTo>
                  <a:pt x="0" y="3810000"/>
                </a:lnTo>
                <a:lnTo>
                  <a:pt x="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" name="object 3"/>
          <p:cNvSpPr/>
          <p:nvPr/>
        </p:nvSpPr>
        <p:spPr>
          <a:xfrm>
            <a:off x="6158506" y="2089588"/>
            <a:ext cx="2678824" cy="2678824"/>
          </a:xfrm>
          <a:custGeom>
            <a:avLst/>
            <a:gdLst/>
            <a:ahLst/>
            <a:cxnLst/>
            <a:rect l="l" t="t" r="r" b="b"/>
            <a:pathLst>
              <a:path w="3810000" h="3810000">
                <a:moveTo>
                  <a:pt x="0" y="0"/>
                </a:moveTo>
                <a:lnTo>
                  <a:pt x="3810000" y="0"/>
                </a:lnTo>
                <a:lnTo>
                  <a:pt x="3810000" y="3810000"/>
                </a:lnTo>
                <a:lnTo>
                  <a:pt x="0" y="3810000"/>
                </a:lnTo>
                <a:lnTo>
                  <a:pt x="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" name="object 4"/>
          <p:cNvSpPr/>
          <p:nvPr/>
        </p:nvSpPr>
        <p:spPr>
          <a:xfrm>
            <a:off x="5131623" y="2982530"/>
            <a:ext cx="892941" cy="892941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0" y="0"/>
                </a:moveTo>
                <a:lnTo>
                  <a:pt x="1270000" y="0"/>
                </a:lnTo>
                <a:lnTo>
                  <a:pt x="1270000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5"/>
          <p:cNvSpPr/>
          <p:nvPr/>
        </p:nvSpPr>
        <p:spPr>
          <a:xfrm>
            <a:off x="6158506" y="2982530"/>
            <a:ext cx="892941" cy="892941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0" y="0"/>
                </a:moveTo>
                <a:lnTo>
                  <a:pt x="1270000" y="0"/>
                </a:lnTo>
                <a:lnTo>
                  <a:pt x="1270000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SIMULTANEOUS CONTRAST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853024-610C-7846-87A5-58230B233D1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1045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45740" y="2089588"/>
            <a:ext cx="2678824" cy="2678824"/>
          </a:xfrm>
          <a:custGeom>
            <a:avLst/>
            <a:gdLst/>
            <a:ahLst/>
            <a:cxnLst/>
            <a:rect l="l" t="t" r="r" b="b"/>
            <a:pathLst>
              <a:path w="3810000" h="3810000">
                <a:moveTo>
                  <a:pt x="0" y="0"/>
                </a:moveTo>
                <a:lnTo>
                  <a:pt x="3810000" y="0"/>
                </a:lnTo>
                <a:lnTo>
                  <a:pt x="3810000" y="3810000"/>
                </a:lnTo>
                <a:lnTo>
                  <a:pt x="0" y="3810000"/>
                </a:lnTo>
                <a:lnTo>
                  <a:pt x="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" name="object 3"/>
          <p:cNvSpPr/>
          <p:nvPr/>
        </p:nvSpPr>
        <p:spPr>
          <a:xfrm>
            <a:off x="6158506" y="2089588"/>
            <a:ext cx="2678824" cy="2678824"/>
          </a:xfrm>
          <a:custGeom>
            <a:avLst/>
            <a:gdLst/>
            <a:ahLst/>
            <a:cxnLst/>
            <a:rect l="l" t="t" r="r" b="b"/>
            <a:pathLst>
              <a:path w="3810000" h="3810000">
                <a:moveTo>
                  <a:pt x="0" y="0"/>
                </a:moveTo>
                <a:lnTo>
                  <a:pt x="3810000" y="0"/>
                </a:lnTo>
                <a:lnTo>
                  <a:pt x="3810000" y="3810000"/>
                </a:lnTo>
                <a:lnTo>
                  <a:pt x="0" y="3810000"/>
                </a:lnTo>
                <a:lnTo>
                  <a:pt x="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" name="object 4"/>
          <p:cNvSpPr/>
          <p:nvPr/>
        </p:nvSpPr>
        <p:spPr>
          <a:xfrm>
            <a:off x="5203059" y="2982530"/>
            <a:ext cx="892941" cy="892941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0" y="0"/>
                </a:moveTo>
                <a:lnTo>
                  <a:pt x="1270000" y="0"/>
                </a:lnTo>
                <a:lnTo>
                  <a:pt x="1270000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5"/>
          <p:cNvSpPr/>
          <p:nvPr/>
        </p:nvSpPr>
        <p:spPr>
          <a:xfrm>
            <a:off x="6096000" y="2982530"/>
            <a:ext cx="892941" cy="892941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0" y="0"/>
                </a:moveTo>
                <a:lnTo>
                  <a:pt x="1270000" y="0"/>
                </a:lnTo>
                <a:lnTo>
                  <a:pt x="1270000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SIMULTANEOUS CONTRAST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6DF1BC-B33B-114B-A630-53AC7422FE2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097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CFF332-C21E-0C43-A027-60DBE4E977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Goal of Virtual Reality</a:t>
            </a:r>
          </a:p>
          <a:p>
            <a:pPr lvl="1"/>
            <a:r>
              <a:rPr lang="en-US" i="1" dirty="0"/>
              <a:t>“.. to make it feel like you’re actually in a place that you are not.”</a:t>
            </a:r>
          </a:p>
          <a:p>
            <a:pPr marL="5549900" lvl="1"/>
            <a:r>
              <a:rPr lang="en-US" dirty="0"/>
              <a:t>Palmer </a:t>
            </a:r>
            <a:r>
              <a:rPr lang="en-US" dirty="0" err="1"/>
              <a:t>Luckey</a:t>
            </a:r>
            <a:endParaRPr lang="en-US" dirty="0"/>
          </a:p>
          <a:p>
            <a:pPr marL="5549900" lvl="1"/>
            <a:r>
              <a:rPr lang="en-US" dirty="0"/>
              <a:t>Co-founder, Oculus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ED581F7-49C8-0848-8609-83B031DF2D2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1752600" y="3319932"/>
            <a:ext cx="4158343" cy="3216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20689422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140" y="1139254"/>
            <a:ext cx="9143721" cy="52364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B81240-C236-F14E-927E-10DAE4030F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Color Perception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0B50D-DDF4-A24C-B04D-3CF2D346CFF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145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276194" y="2102982"/>
            <a:ext cx="7639610" cy="26520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light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241789-5C91-4242-8984-60E668B1F7B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856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12462" y="1455599"/>
            <a:ext cx="3844220" cy="35181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" name="object 3"/>
          <p:cNvSpPr/>
          <p:nvPr/>
        </p:nvSpPr>
        <p:spPr>
          <a:xfrm>
            <a:off x="6283518" y="919834"/>
            <a:ext cx="4000378" cy="45832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5"/>
          <p:cNvSpPr txBox="1"/>
          <p:nvPr/>
        </p:nvSpPr>
        <p:spPr>
          <a:xfrm>
            <a:off x="2346551" y="5518172"/>
            <a:ext cx="2976174" cy="454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953" spc="-225" dirty="0">
                <a:latin typeface="Lucida Sans"/>
                <a:cs typeface="Lucida Sans"/>
              </a:rPr>
              <a:t>120</a:t>
            </a:r>
            <a:r>
              <a:rPr sz="2953" spc="-197" dirty="0">
                <a:latin typeface="Lucida Sans"/>
                <a:cs typeface="Lucida Sans"/>
              </a:rPr>
              <a:t> </a:t>
            </a:r>
            <a:r>
              <a:rPr sz="2953" spc="246" dirty="0">
                <a:latin typeface="Lucida Sans"/>
                <a:cs typeface="Lucida Sans"/>
              </a:rPr>
              <a:t>m</a:t>
            </a:r>
            <a:r>
              <a:rPr sz="2953" spc="49" dirty="0">
                <a:latin typeface="Lucida Sans"/>
                <a:cs typeface="Lucida Sans"/>
              </a:rPr>
              <a:t>i</a:t>
            </a:r>
            <a:r>
              <a:rPr sz="2953" spc="-14" dirty="0">
                <a:latin typeface="Lucida Sans"/>
                <a:cs typeface="Lucida Sans"/>
              </a:rPr>
              <a:t>l</a:t>
            </a:r>
            <a:r>
              <a:rPr sz="2953" spc="67" dirty="0">
                <a:latin typeface="Lucida Sans"/>
                <a:cs typeface="Lucida Sans"/>
              </a:rPr>
              <a:t>l</a:t>
            </a:r>
            <a:r>
              <a:rPr sz="2953" spc="49" dirty="0">
                <a:latin typeface="Lucida Sans"/>
                <a:cs typeface="Lucida Sans"/>
              </a:rPr>
              <a:t>i</a:t>
            </a:r>
            <a:r>
              <a:rPr sz="2953" spc="4" dirty="0">
                <a:latin typeface="Lucida Sans"/>
                <a:cs typeface="Lucida Sans"/>
              </a:rPr>
              <a:t>o</a:t>
            </a:r>
            <a:r>
              <a:rPr sz="2953" spc="183" dirty="0">
                <a:latin typeface="Lucida Sans"/>
                <a:cs typeface="Lucida Sans"/>
              </a:rPr>
              <a:t>n</a:t>
            </a:r>
            <a:r>
              <a:rPr sz="2953" spc="-197" dirty="0">
                <a:latin typeface="Lucida Sans"/>
                <a:cs typeface="Lucida Sans"/>
              </a:rPr>
              <a:t> </a:t>
            </a:r>
            <a:r>
              <a:rPr sz="2953" spc="18" dirty="0">
                <a:latin typeface="Lucida Sans"/>
                <a:cs typeface="Lucida Sans"/>
              </a:rPr>
              <a:t>r</a:t>
            </a:r>
            <a:r>
              <a:rPr sz="2953" spc="-18" dirty="0">
                <a:latin typeface="Lucida Sans"/>
                <a:cs typeface="Lucida Sans"/>
              </a:rPr>
              <a:t>ods</a:t>
            </a:r>
            <a:endParaRPr sz="2953" dirty="0">
              <a:latin typeface="Lucida Sans"/>
              <a:cs typeface="Lucida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67224" y="5518172"/>
            <a:ext cx="3238252" cy="454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953" spc="46" dirty="0">
                <a:latin typeface="Lucida Sans"/>
                <a:cs typeface="Lucida Sans"/>
              </a:rPr>
              <a:t>5-6</a:t>
            </a:r>
            <a:r>
              <a:rPr sz="2953" spc="-197" dirty="0">
                <a:latin typeface="Lucida Sans"/>
                <a:cs typeface="Lucida Sans"/>
              </a:rPr>
              <a:t> </a:t>
            </a:r>
            <a:r>
              <a:rPr sz="2953" spc="246" dirty="0">
                <a:latin typeface="Lucida Sans"/>
                <a:cs typeface="Lucida Sans"/>
              </a:rPr>
              <a:t>m</a:t>
            </a:r>
            <a:r>
              <a:rPr sz="2953" spc="49" dirty="0">
                <a:latin typeface="Lucida Sans"/>
                <a:cs typeface="Lucida Sans"/>
              </a:rPr>
              <a:t>i</a:t>
            </a:r>
            <a:r>
              <a:rPr sz="2953" spc="-14" dirty="0">
                <a:latin typeface="Lucida Sans"/>
                <a:cs typeface="Lucida Sans"/>
              </a:rPr>
              <a:t>l</a:t>
            </a:r>
            <a:r>
              <a:rPr sz="2953" spc="67" dirty="0">
                <a:latin typeface="Lucida Sans"/>
                <a:cs typeface="Lucida Sans"/>
              </a:rPr>
              <a:t>l</a:t>
            </a:r>
            <a:r>
              <a:rPr sz="2953" spc="49" dirty="0">
                <a:latin typeface="Lucida Sans"/>
                <a:cs typeface="Lucida Sans"/>
              </a:rPr>
              <a:t>i</a:t>
            </a:r>
            <a:r>
              <a:rPr sz="2953" spc="4" dirty="0">
                <a:latin typeface="Lucida Sans"/>
                <a:cs typeface="Lucida Sans"/>
              </a:rPr>
              <a:t>o</a:t>
            </a:r>
            <a:r>
              <a:rPr sz="2953" spc="183" dirty="0">
                <a:latin typeface="Lucida Sans"/>
                <a:cs typeface="Lucida Sans"/>
              </a:rPr>
              <a:t>n</a:t>
            </a:r>
            <a:r>
              <a:rPr sz="2953" spc="-197" dirty="0">
                <a:latin typeface="Lucida Sans"/>
                <a:cs typeface="Lucida Sans"/>
              </a:rPr>
              <a:t> </a:t>
            </a:r>
            <a:r>
              <a:rPr sz="2953" spc="60" dirty="0">
                <a:latin typeface="Lucida Sans"/>
                <a:cs typeface="Lucida Sans"/>
              </a:rPr>
              <a:t>c</a:t>
            </a:r>
            <a:r>
              <a:rPr sz="2953" spc="56" dirty="0">
                <a:latin typeface="Lucida Sans"/>
                <a:cs typeface="Lucida Sans"/>
              </a:rPr>
              <a:t>o</a:t>
            </a:r>
            <a:r>
              <a:rPr sz="2953" spc="32" dirty="0">
                <a:latin typeface="Lucida Sans"/>
                <a:cs typeface="Lucida Sans"/>
              </a:rPr>
              <a:t>nes</a:t>
            </a:r>
            <a:endParaRPr sz="2953">
              <a:latin typeface="Lucida Sans"/>
              <a:cs typeface="Lucida San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31FA0A-28B8-A941-BA16-F448FAFC51B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pc="-70" dirty="0" err="1">
                <a:latin typeface="Gill Sans MT"/>
                <a:cs typeface="Gill Sans MT"/>
              </a:rPr>
              <a:t>W</a:t>
            </a:r>
            <a:r>
              <a:rPr lang="en-US" spc="-7" dirty="0" err="1">
                <a:latin typeface="Gill Sans MT"/>
                <a:cs typeface="Gill Sans MT"/>
              </a:rPr>
              <a:t>and</a:t>
            </a:r>
            <a:r>
              <a:rPr lang="en-US" dirty="0" err="1">
                <a:latin typeface="Gill Sans MT"/>
                <a:cs typeface="Gill Sans MT"/>
              </a:rPr>
              <a:t>ell</a:t>
            </a:r>
            <a:r>
              <a:rPr lang="en-US" spc="74" dirty="0">
                <a:latin typeface="Gill Sans MT"/>
                <a:cs typeface="Gill Sans MT"/>
              </a:rPr>
              <a:t>,</a:t>
            </a:r>
            <a:r>
              <a:rPr lang="en-US" spc="-7" dirty="0">
                <a:latin typeface="Gill Sans MT"/>
                <a:cs typeface="Gill Sans MT"/>
              </a:rPr>
              <a:t>“</a:t>
            </a:r>
            <a:r>
              <a:rPr lang="en-US" spc="-18" dirty="0">
                <a:latin typeface="Gill Sans MT"/>
                <a:cs typeface="Gill Sans MT"/>
              </a:rPr>
              <a:t>F</a:t>
            </a:r>
            <a:r>
              <a:rPr lang="en-US" spc="-7" dirty="0">
                <a:latin typeface="Gill Sans MT"/>
                <a:cs typeface="Gill Sans MT"/>
              </a:rPr>
              <a:t>ounda</a:t>
            </a:r>
            <a:r>
              <a:rPr lang="en-US" dirty="0">
                <a:latin typeface="Gill Sans MT"/>
                <a:cs typeface="Gill Sans MT"/>
              </a:rPr>
              <a:t>ti</a:t>
            </a:r>
            <a:r>
              <a:rPr lang="en-US" spc="-7" dirty="0">
                <a:latin typeface="Gill Sans MT"/>
                <a:cs typeface="Gill Sans MT"/>
              </a:rPr>
              <a:t>ons</a:t>
            </a:r>
            <a:r>
              <a:rPr lang="en-US" spc="-4" dirty="0">
                <a:latin typeface="Gill Sans MT"/>
                <a:cs typeface="Gill Sans MT"/>
              </a:rPr>
              <a:t> </a:t>
            </a:r>
            <a:r>
              <a:rPr lang="en-US" spc="-7" dirty="0">
                <a:latin typeface="Gill Sans MT"/>
                <a:cs typeface="Gill Sans MT"/>
              </a:rPr>
              <a:t>o</a:t>
            </a:r>
            <a:r>
              <a:rPr lang="en-US" dirty="0">
                <a:latin typeface="Gill Sans MT"/>
                <a:cs typeface="Gill Sans MT"/>
              </a:rPr>
              <a:t>f</a:t>
            </a:r>
            <a:r>
              <a:rPr lang="en-US" spc="-151" dirty="0">
                <a:latin typeface="Gill Sans MT"/>
                <a:cs typeface="Gill Sans MT"/>
              </a:rPr>
              <a:t> </a:t>
            </a:r>
            <a:r>
              <a:rPr lang="en-US" dirty="0">
                <a:latin typeface="Gill Sans MT"/>
                <a:cs typeface="Gill Sans MT"/>
              </a:rPr>
              <a:t>Vi</a:t>
            </a:r>
            <a:r>
              <a:rPr lang="en-US" spc="-7" dirty="0">
                <a:latin typeface="Gill Sans MT"/>
                <a:cs typeface="Gill Sans MT"/>
              </a:rPr>
              <a:t>s</a:t>
            </a:r>
            <a:r>
              <a:rPr lang="en-US" dirty="0">
                <a:latin typeface="Gill Sans MT"/>
                <a:cs typeface="Gill Sans MT"/>
              </a:rPr>
              <a:t>i</a:t>
            </a:r>
            <a:r>
              <a:rPr lang="en-US" spc="-7" dirty="0">
                <a:latin typeface="Gill Sans MT"/>
                <a:cs typeface="Gill Sans MT"/>
              </a:rPr>
              <a:t>on”</a:t>
            </a:r>
            <a:r>
              <a:rPr lang="en-US" spc="-4" dirty="0">
                <a:latin typeface="Gill Sans MT"/>
                <a:cs typeface="Gill Sans MT"/>
              </a:rPr>
              <a:t> </a:t>
            </a:r>
            <a:r>
              <a:rPr lang="en-US" dirty="0">
                <a:latin typeface="Gill Sans MT"/>
                <a:cs typeface="Gill Sans MT"/>
              </a:rPr>
              <a:t>(left) </a:t>
            </a:r>
            <a:r>
              <a:rPr lang="en-US" spc="-11" dirty="0">
                <a:latin typeface="Gill Sans MT"/>
                <a:cs typeface="Gill Sans MT"/>
              </a:rPr>
              <a:t>D</a:t>
            </a:r>
            <a:r>
              <a:rPr lang="en-US" spc="-42" dirty="0">
                <a:latin typeface="Gill Sans MT"/>
                <a:cs typeface="Gill Sans MT"/>
              </a:rPr>
              <a:t>a</a:t>
            </a:r>
            <a:r>
              <a:rPr lang="en-US" dirty="0">
                <a:latin typeface="Gill Sans MT"/>
                <a:cs typeface="Gill Sans MT"/>
              </a:rPr>
              <a:t>vi</a:t>
            </a:r>
            <a:r>
              <a:rPr lang="en-US" spc="-7" dirty="0">
                <a:latin typeface="Gill Sans MT"/>
                <a:cs typeface="Gill Sans MT"/>
              </a:rPr>
              <a:t>d</a:t>
            </a:r>
            <a:r>
              <a:rPr lang="en-US" spc="-4" dirty="0">
                <a:latin typeface="Gill Sans MT"/>
                <a:cs typeface="Gill Sans MT"/>
              </a:rPr>
              <a:t> </a:t>
            </a:r>
            <a:r>
              <a:rPr lang="en-US" dirty="0">
                <a:latin typeface="Gill Sans MT"/>
                <a:cs typeface="Gill Sans MT"/>
              </a:rPr>
              <a:t>R</a:t>
            </a:r>
            <a:r>
              <a:rPr lang="en-US" spc="49" dirty="0">
                <a:latin typeface="Gill Sans MT"/>
                <a:cs typeface="Gill Sans MT"/>
              </a:rPr>
              <a:t>. </a:t>
            </a:r>
            <a:r>
              <a:rPr lang="en-US" dirty="0">
                <a:latin typeface="Gill Sans MT"/>
                <a:cs typeface="Gill Sans MT"/>
              </a:rPr>
              <a:t>Willi</a:t>
            </a:r>
            <a:r>
              <a:rPr lang="en-US" spc="-7" dirty="0">
                <a:latin typeface="Gill Sans MT"/>
                <a:cs typeface="Gill Sans MT"/>
              </a:rPr>
              <a:t>ams</a:t>
            </a:r>
            <a:r>
              <a:rPr lang="en-US" dirty="0">
                <a:latin typeface="Gill Sans MT"/>
                <a:cs typeface="Gill Sans MT"/>
              </a:rPr>
              <a:t>,</a:t>
            </a:r>
            <a:r>
              <a:rPr lang="en-US" spc="-102" dirty="0">
                <a:latin typeface="Gill Sans MT"/>
                <a:cs typeface="Gill Sans MT"/>
              </a:rPr>
              <a:t> </a:t>
            </a:r>
            <a:r>
              <a:rPr lang="en-US" dirty="0">
                <a:latin typeface="Gill Sans MT"/>
                <a:cs typeface="Gill Sans MT"/>
              </a:rPr>
              <a:t>Uni</a:t>
            </a:r>
            <a:r>
              <a:rPr lang="en-US" spc="-67" dirty="0">
                <a:latin typeface="Gill Sans MT"/>
                <a:cs typeface="Gill Sans MT"/>
              </a:rPr>
              <a:t>v</a:t>
            </a:r>
            <a:r>
              <a:rPr lang="en-US" dirty="0">
                <a:latin typeface="Gill Sans MT"/>
                <a:cs typeface="Gill Sans MT"/>
              </a:rPr>
              <a:t>.</a:t>
            </a:r>
            <a:r>
              <a:rPr lang="en-US" spc="-102" dirty="0">
                <a:latin typeface="Gill Sans MT"/>
                <a:cs typeface="Gill Sans MT"/>
              </a:rPr>
              <a:t> </a:t>
            </a:r>
            <a:r>
              <a:rPr lang="en-US" spc="-7" dirty="0">
                <a:latin typeface="Gill Sans MT"/>
                <a:cs typeface="Gill Sans MT"/>
              </a:rPr>
              <a:t>o</a:t>
            </a:r>
            <a:r>
              <a:rPr lang="en-US" dirty="0">
                <a:latin typeface="Gill Sans MT"/>
                <a:cs typeface="Gill Sans MT"/>
              </a:rPr>
              <a:t>f</a:t>
            </a:r>
            <a:r>
              <a:rPr lang="en-US" spc="-4" dirty="0">
                <a:latin typeface="Gill Sans MT"/>
                <a:cs typeface="Gill Sans MT"/>
              </a:rPr>
              <a:t> </a:t>
            </a:r>
            <a:r>
              <a:rPr lang="en-US" spc="-7" dirty="0">
                <a:latin typeface="Gill Sans MT"/>
                <a:cs typeface="Gill Sans MT"/>
              </a:rPr>
              <a:t>Roches</a:t>
            </a:r>
            <a:r>
              <a:rPr lang="en-US" dirty="0">
                <a:latin typeface="Gill Sans MT"/>
                <a:cs typeface="Gill Sans MT"/>
              </a:rPr>
              <a:t>ter</a:t>
            </a:r>
            <a:r>
              <a:rPr lang="en-US" spc="-4" dirty="0">
                <a:latin typeface="Gill Sans MT"/>
                <a:cs typeface="Gill Sans MT"/>
              </a:rPr>
              <a:t> </a:t>
            </a:r>
            <a:r>
              <a:rPr lang="en-US" dirty="0">
                <a:latin typeface="Gill Sans MT"/>
                <a:cs typeface="Gill Sans MT"/>
              </a:rPr>
              <a:t>(ri</a:t>
            </a:r>
            <a:r>
              <a:rPr lang="en-US" spc="-7" dirty="0">
                <a:latin typeface="Gill Sans MT"/>
                <a:cs typeface="Gill Sans MT"/>
              </a:rPr>
              <a:t>g</a:t>
            </a:r>
            <a:r>
              <a:rPr lang="en-US" dirty="0">
                <a:latin typeface="Gill Sans MT"/>
                <a:cs typeface="Gill Sans MT"/>
              </a:rPr>
              <a:t>ht)</a:t>
            </a:r>
          </a:p>
        </p:txBody>
      </p:sp>
    </p:spTree>
    <p:extLst>
      <p:ext uri="{BB962C8B-B14F-4D97-AF65-F5344CB8AC3E}">
        <p14:creationId xmlns:p14="http://schemas.microsoft.com/office/powerpoint/2010/main" val="24278743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>
            <a:spLocks noChangeAspect="1"/>
          </p:cNvSpPr>
          <p:nvPr/>
        </p:nvSpPr>
        <p:spPr>
          <a:xfrm>
            <a:off x="954352" y="1428965"/>
            <a:ext cx="10283296" cy="40000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Gill Sans MT"/>
                <a:cs typeface="Gill Sans MT"/>
              </a:rPr>
              <a:t>E.</a:t>
            </a:r>
            <a:r>
              <a:rPr lang="en-US" spc="-102" dirty="0">
                <a:latin typeface="Gill Sans MT"/>
                <a:cs typeface="Gill Sans MT"/>
              </a:rPr>
              <a:t> </a:t>
            </a:r>
            <a:r>
              <a:rPr lang="en-US" dirty="0">
                <a:latin typeface="Gill Sans MT"/>
                <a:cs typeface="Gill Sans MT"/>
              </a:rPr>
              <a:t>B.</a:t>
            </a:r>
            <a:r>
              <a:rPr lang="en-US" spc="-102" dirty="0">
                <a:latin typeface="Gill Sans MT"/>
                <a:cs typeface="Gill Sans MT"/>
              </a:rPr>
              <a:t> </a:t>
            </a:r>
            <a:r>
              <a:rPr lang="en-US" dirty="0">
                <a:latin typeface="Gill Sans MT"/>
                <a:cs typeface="Gill Sans MT"/>
              </a:rPr>
              <a:t>G</a:t>
            </a:r>
            <a:r>
              <a:rPr lang="en-US" spc="-7" dirty="0">
                <a:latin typeface="Gill Sans MT"/>
                <a:cs typeface="Gill Sans MT"/>
              </a:rPr>
              <a:t>o</a:t>
            </a:r>
            <a:r>
              <a:rPr lang="en-US" dirty="0">
                <a:latin typeface="Gill Sans MT"/>
                <a:cs typeface="Gill Sans MT"/>
              </a:rPr>
              <a:t>l</a:t>
            </a:r>
            <a:r>
              <a:rPr lang="en-US" spc="-7" dirty="0">
                <a:latin typeface="Gill Sans MT"/>
                <a:cs typeface="Gill Sans MT"/>
              </a:rPr>
              <a:t>ds</a:t>
            </a:r>
            <a:r>
              <a:rPr lang="en-US" dirty="0">
                <a:latin typeface="Gill Sans MT"/>
                <a:cs typeface="Gill Sans MT"/>
              </a:rPr>
              <a:t>tein</a:t>
            </a:r>
            <a:r>
              <a:rPr lang="en-US" spc="-102" dirty="0">
                <a:latin typeface="Gill Sans MT"/>
                <a:cs typeface="Gill Sans MT"/>
              </a:rPr>
              <a:t> </a:t>
            </a:r>
            <a:r>
              <a:rPr lang="en-US" spc="-7" dirty="0">
                <a:latin typeface="Gill Sans MT"/>
                <a:cs typeface="Gill Sans MT"/>
              </a:rPr>
              <a:t>“Sensa</a:t>
            </a:r>
            <a:r>
              <a:rPr lang="en-US" dirty="0">
                <a:latin typeface="Gill Sans MT"/>
                <a:cs typeface="Gill Sans MT"/>
              </a:rPr>
              <a:t>ti</a:t>
            </a:r>
            <a:r>
              <a:rPr lang="en-US" spc="-7" dirty="0">
                <a:latin typeface="Gill Sans MT"/>
                <a:cs typeface="Gill Sans MT"/>
              </a:rPr>
              <a:t>o</a:t>
            </a:r>
            <a:r>
              <a:rPr lang="en-US" dirty="0">
                <a:latin typeface="Gill Sans MT"/>
                <a:cs typeface="Gill Sans MT"/>
              </a:rPr>
              <a:t>n</a:t>
            </a:r>
            <a:r>
              <a:rPr lang="en-US" spc="-4" dirty="0">
                <a:latin typeface="Gill Sans MT"/>
                <a:cs typeface="Gill Sans MT"/>
              </a:rPr>
              <a:t> </a:t>
            </a:r>
            <a:r>
              <a:rPr lang="en-US" spc="-7" dirty="0">
                <a:latin typeface="Gill Sans MT"/>
                <a:cs typeface="Gill Sans MT"/>
              </a:rPr>
              <a:t>and</a:t>
            </a:r>
            <a:r>
              <a:rPr lang="en-US" spc="-4" dirty="0">
                <a:latin typeface="Gill Sans MT"/>
                <a:cs typeface="Gill Sans MT"/>
              </a:rPr>
              <a:t> </a:t>
            </a:r>
            <a:r>
              <a:rPr lang="en-US" spc="-32" dirty="0">
                <a:latin typeface="Gill Sans MT"/>
                <a:cs typeface="Gill Sans MT"/>
              </a:rPr>
              <a:t>P</a:t>
            </a:r>
            <a:r>
              <a:rPr lang="en-US" dirty="0">
                <a:latin typeface="Gill Sans MT"/>
                <a:cs typeface="Gill Sans MT"/>
              </a:rPr>
              <a:t>e</a:t>
            </a:r>
            <a:r>
              <a:rPr lang="en-US" spc="-25" dirty="0">
                <a:latin typeface="Gill Sans MT"/>
                <a:cs typeface="Gill Sans MT"/>
              </a:rPr>
              <a:t>r</a:t>
            </a:r>
            <a:r>
              <a:rPr lang="en-US" dirty="0">
                <a:latin typeface="Gill Sans MT"/>
                <a:cs typeface="Gill Sans MT"/>
              </a:rPr>
              <a:t>cept</a:t>
            </a:r>
            <a:r>
              <a:rPr lang="en-US" spc="-4" dirty="0">
                <a:latin typeface="Gill Sans MT"/>
                <a:cs typeface="Gill Sans MT"/>
              </a:rPr>
              <a:t>i</a:t>
            </a:r>
            <a:r>
              <a:rPr lang="en-US" spc="-7" dirty="0">
                <a:latin typeface="Gill Sans MT"/>
                <a:cs typeface="Gill Sans MT"/>
              </a:rPr>
              <a:t>on”</a:t>
            </a:r>
            <a:r>
              <a:rPr lang="en-US" spc="-4" dirty="0">
                <a:latin typeface="Gill Sans MT"/>
                <a:cs typeface="Gill Sans MT"/>
              </a:rPr>
              <a:t> </a:t>
            </a:r>
            <a:r>
              <a:rPr lang="en-US" dirty="0">
                <a:latin typeface="Gill Sans MT"/>
                <a:cs typeface="Gill Sans MT"/>
              </a:rPr>
              <a:t>(</a:t>
            </a:r>
            <a:r>
              <a:rPr lang="en-US" spc="-7" dirty="0">
                <a:latin typeface="Gill Sans MT"/>
                <a:cs typeface="Gill Sans MT"/>
              </a:rPr>
              <a:t>Ad</a:t>
            </a:r>
            <a:r>
              <a:rPr lang="en-US" spc="-18" dirty="0">
                <a:latin typeface="Gill Sans MT"/>
                <a:cs typeface="Gill Sans MT"/>
              </a:rPr>
              <a:t>a</a:t>
            </a:r>
            <a:r>
              <a:rPr lang="en-US" spc="-7" dirty="0">
                <a:latin typeface="Gill Sans MT"/>
                <a:cs typeface="Gill Sans MT"/>
              </a:rPr>
              <a:t>pted</a:t>
            </a:r>
            <a:r>
              <a:rPr lang="en-US" spc="-4" dirty="0">
                <a:latin typeface="Gill Sans MT"/>
                <a:cs typeface="Gill Sans MT"/>
              </a:rPr>
              <a:t> f</a:t>
            </a:r>
            <a:r>
              <a:rPr lang="en-US" spc="-32" dirty="0">
                <a:latin typeface="Gill Sans MT"/>
                <a:cs typeface="Gill Sans MT"/>
              </a:rPr>
              <a:t>r</a:t>
            </a:r>
            <a:r>
              <a:rPr lang="en-US" spc="-7" dirty="0">
                <a:latin typeface="Gill Sans MT"/>
                <a:cs typeface="Gill Sans MT"/>
              </a:rPr>
              <a:t>om</a:t>
            </a:r>
            <a:r>
              <a:rPr lang="en-US" spc="-4" dirty="0">
                <a:latin typeface="Gill Sans MT"/>
                <a:cs typeface="Gill Sans MT"/>
              </a:rPr>
              <a:t> </a:t>
            </a:r>
            <a:r>
              <a:rPr lang="en-US" dirty="0">
                <a:latin typeface="Gill Sans MT"/>
                <a:cs typeface="Gill Sans MT"/>
              </a:rPr>
              <a:t>Li</a:t>
            </a:r>
            <a:r>
              <a:rPr lang="en-US" spc="-7" dirty="0">
                <a:latin typeface="Gill Sans MT"/>
                <a:cs typeface="Gill Sans MT"/>
              </a:rPr>
              <a:t>nds</a:t>
            </a:r>
            <a:r>
              <a:rPr lang="en-US" spc="-49" dirty="0">
                <a:latin typeface="Gill Sans MT"/>
                <a:cs typeface="Gill Sans MT"/>
              </a:rPr>
              <a:t>a</a:t>
            </a:r>
            <a:r>
              <a:rPr lang="en-US" spc="-7" dirty="0">
                <a:latin typeface="Gill Sans MT"/>
                <a:cs typeface="Gill Sans MT"/>
              </a:rPr>
              <a:t>y</a:t>
            </a:r>
            <a:r>
              <a:rPr lang="en-US" spc="-4" dirty="0">
                <a:latin typeface="Gill Sans MT"/>
                <a:cs typeface="Gill Sans MT"/>
              </a:rPr>
              <a:t> </a:t>
            </a:r>
            <a:r>
              <a:rPr lang="en-US" dirty="0">
                <a:latin typeface="Gill Sans MT"/>
                <a:cs typeface="Gill Sans MT"/>
              </a:rPr>
              <a:t>&amp;</a:t>
            </a:r>
            <a:r>
              <a:rPr lang="en-US" spc="-4" dirty="0">
                <a:latin typeface="Gill Sans MT"/>
                <a:cs typeface="Gill Sans MT"/>
              </a:rPr>
              <a:t> </a:t>
            </a:r>
            <a:r>
              <a:rPr lang="en-US" spc="-7" dirty="0">
                <a:latin typeface="Gill Sans MT"/>
                <a:cs typeface="Gill Sans MT"/>
              </a:rPr>
              <a:t>Norma</a:t>
            </a:r>
            <a:r>
              <a:rPr lang="en-US" dirty="0">
                <a:latin typeface="Gill Sans MT"/>
                <a:cs typeface="Gill Sans MT"/>
              </a:rPr>
              <a:t>n,</a:t>
            </a:r>
            <a:r>
              <a:rPr lang="en-US" spc="-102" dirty="0">
                <a:latin typeface="Gill Sans MT"/>
                <a:cs typeface="Gill Sans MT"/>
              </a:rPr>
              <a:t> </a:t>
            </a:r>
            <a:r>
              <a:rPr lang="en-US" dirty="0">
                <a:latin typeface="Gill Sans MT"/>
                <a:cs typeface="Gill Sans MT"/>
              </a:rPr>
              <a:t>1977)</a:t>
            </a:r>
          </a:p>
        </p:txBody>
      </p:sp>
    </p:spTree>
    <p:extLst>
      <p:ext uri="{BB962C8B-B14F-4D97-AF65-F5344CB8AC3E}">
        <p14:creationId xmlns:p14="http://schemas.microsoft.com/office/powerpoint/2010/main" val="32323500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spectr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02222" y="1734644"/>
            <a:ext cx="7587556" cy="4426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Cone Response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7860B5-01E0-9343-A9F1-C47F53FDB21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98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274767" y="2252615"/>
            <a:ext cx="7818688" cy="42364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Color != Wavelength</a:t>
            </a:r>
          </a:p>
          <a:p>
            <a:pPr lvl="1"/>
            <a:r>
              <a:rPr lang="en-US" dirty="0"/>
              <a:t>but rather, a combination of wavelengths and 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6D9498-79AE-264E-BF95-094D85F7A3F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192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7104" y="482293"/>
            <a:ext cx="6857791" cy="5893414"/>
          </a:xfrm>
          <a:prstGeom prst="rect">
            <a:avLst/>
          </a:prstGeom>
          <a:effectLst>
            <a:glow rad="228600">
              <a:schemeClr val="tx1">
                <a:alpha val="40000"/>
              </a:schemeClr>
            </a:glow>
          </a:effectLst>
        </p:spPr>
      </p:pic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https://www.wnycstudios.org/story/211178-rip-rainbow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3475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Color abstraction, representation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92556-A764-9848-8075-2EF73A36B9F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157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905000" y="0"/>
            <a:ext cx="4056918" cy="2498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04800" y="2438400"/>
            <a:ext cx="6623874" cy="409813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space of human color</a:t>
            </a:r>
          </a:p>
          <a:p>
            <a:pPr lvl="1"/>
            <a:r>
              <a:rPr lang="en-US" dirty="0"/>
              <a:t>CIE (International Commission on Illumination)</a:t>
            </a:r>
          </a:p>
          <a:p>
            <a:pPr lvl="2"/>
            <a:r>
              <a:rPr lang="en-US" dirty="0"/>
              <a:t>Standardized a set of color-matching functions that form the basis for most color measurement instruments</a:t>
            </a:r>
          </a:p>
          <a:p>
            <a:pPr lvl="1"/>
            <a:r>
              <a:rPr lang="en-US" dirty="0"/>
              <a:t>Experiments done in the 1920’s and 1930’s</a:t>
            </a:r>
          </a:p>
          <a:p>
            <a:pPr lvl="1"/>
            <a:r>
              <a:rPr lang="en-US" dirty="0"/>
              <a:t>Humans can mimic any pure (visible) light by addition and subtraction of three primary lights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DBB40-DCF1-2142-A17C-9D7AFCBE220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 descr="http://pubs.rsc.org/services/images/RSCpubs.ePlatform.Service.FreeContent.ImageService.svc/ImageService/Articleimage/2010/DT/c0dt00446d/c0dt00446d-f7.gif">
            <a:extLst>
              <a:ext uri="{FF2B5EF4-FFF2-40B4-BE49-F238E27FC236}">
                <a16:creationId xmlns:a16="http://schemas.microsoft.com/office/drawing/2014/main" id="{FB3F219E-CD77-1D47-A6E8-DE373E860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28674" y="964803"/>
            <a:ext cx="5110926" cy="492839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85073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918033" y="1295133"/>
            <a:ext cx="4267735" cy="42677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4359568" cy="5202536"/>
          </a:xfrm>
        </p:spPr>
        <p:txBody>
          <a:bodyPr/>
          <a:lstStyle/>
          <a:p>
            <a:r>
              <a:rPr lang="en-US" dirty="0"/>
              <a:t>ADDITIVE COLOR</a:t>
            </a:r>
          </a:p>
          <a:p>
            <a:pPr lvl="1"/>
            <a:r>
              <a:rPr lang="en-US" dirty="0"/>
              <a:t>(like we see in light)</a:t>
            </a:r>
          </a:p>
          <a:p>
            <a:pPr lvl="1"/>
            <a:r>
              <a:rPr lang="en-US" dirty="0"/>
              <a:t>primary: RGB</a:t>
            </a:r>
          </a:p>
          <a:p>
            <a:pPr lvl="1">
              <a:buNone/>
            </a:pPr>
            <a:r>
              <a:rPr lang="en-US" dirty="0"/>
              <a:t>secondary: CMY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596D16-D1A8-2E4D-A05C-6C8E03A2355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257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C4CC3A-B2A5-1349-9534-07425CFFA8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Creating the Illusion of Reality</a:t>
            </a:r>
          </a:p>
          <a:p>
            <a:pPr lvl="1"/>
            <a:r>
              <a:rPr lang="en-US" dirty="0"/>
              <a:t>Fooling human perception by using technology to generate artificial sensations</a:t>
            </a:r>
          </a:p>
          <a:p>
            <a:pPr lvl="2"/>
            <a:r>
              <a:rPr lang="en-US" dirty="0"/>
              <a:t>Computer generated sights, sounds, smell, etc.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BFD9E72-45B9-454B-B03A-15DEA904987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1692416" y="3369404"/>
            <a:ext cx="3620204" cy="2414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6743579" y="3369404"/>
            <a:ext cx="3620203" cy="20357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/>
          <p:nvPr/>
        </p:nvSpPr>
        <p:spPr>
          <a:xfrm>
            <a:off x="4566563" y="4237763"/>
            <a:ext cx="2954065" cy="23237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5942396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5638800" cy="5202536"/>
          </a:xfrm>
        </p:spPr>
        <p:txBody>
          <a:bodyPr/>
          <a:lstStyle/>
          <a:p>
            <a:r>
              <a:rPr lang="en-US" dirty="0"/>
              <a:t>RGB color space</a:t>
            </a:r>
          </a:p>
          <a:p>
            <a:pPr lvl="1"/>
            <a:r>
              <a:rPr lang="en-US" dirty="0"/>
              <a:t>very common color space</a:t>
            </a:r>
          </a:p>
          <a:p>
            <a:pPr lvl="1"/>
            <a:r>
              <a:rPr lang="en-US" dirty="0"/>
              <a:t>not perceptually uniform</a:t>
            </a:r>
          </a:p>
          <a:p>
            <a:pPr lvl="1"/>
            <a:r>
              <a:rPr lang="en-US" dirty="0"/>
              <a:t>actual color is device-dependent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D7A81C-A8ED-F541-A9AE-7954AF5CF1B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 txBox="1"/>
          <p:nvPr/>
        </p:nvSpPr>
        <p:spPr>
          <a:xfrm>
            <a:off x="6002241" y="6558437"/>
            <a:ext cx="178588" cy="1947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266" dirty="0">
                <a:solidFill>
                  <a:srgbClr val="FFFFFF"/>
                </a:solidFill>
                <a:latin typeface="Gill Sans"/>
                <a:cs typeface="Gill Sans"/>
              </a:rPr>
              <a:t>49</a:t>
            </a:r>
            <a:endParaRPr sz="1266">
              <a:latin typeface="Gill Sans"/>
              <a:cs typeface="Gill Sans"/>
            </a:endParaRPr>
          </a:p>
        </p:txBody>
      </p:sp>
      <p:sp>
        <p:nvSpPr>
          <p:cNvPr id="5" name="object 5"/>
          <p:cNvSpPr>
            <a:spLocks noChangeAspect="1"/>
          </p:cNvSpPr>
          <p:nvPr/>
        </p:nvSpPr>
        <p:spPr>
          <a:xfrm>
            <a:off x="6671647" y="883605"/>
            <a:ext cx="4605953" cy="50907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</p:spTree>
    <p:extLst>
      <p:ext uri="{BB962C8B-B14F-4D97-AF65-F5344CB8AC3E}">
        <p14:creationId xmlns:p14="http://schemas.microsoft.com/office/powerpoint/2010/main" val="19102993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>
            <a:spLocks noChangeAspect="1"/>
          </p:cNvSpPr>
          <p:nvPr/>
        </p:nvSpPr>
        <p:spPr>
          <a:xfrm>
            <a:off x="7275661" y="1541188"/>
            <a:ext cx="3910033" cy="3775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6172200" cy="5202536"/>
          </a:xfrm>
        </p:spPr>
        <p:txBody>
          <a:bodyPr>
            <a:normAutofit/>
          </a:bodyPr>
          <a:lstStyle/>
          <a:p>
            <a:r>
              <a:rPr lang="en-US" dirty="0"/>
              <a:t>HSV [B, L, I] (additive)</a:t>
            </a:r>
          </a:p>
          <a:p>
            <a:pPr lvl="1"/>
            <a:r>
              <a:rPr lang="en-US" dirty="0"/>
              <a:t>Hue, Saturation, [Value, Brightness, Lightness, Intensity]</a:t>
            </a:r>
          </a:p>
          <a:p>
            <a:pPr lvl="1"/>
            <a:r>
              <a:rPr lang="en-US" dirty="0"/>
              <a:t>polar coordinate representations of RGB space</a:t>
            </a:r>
          </a:p>
          <a:p>
            <a:pPr lvl="1"/>
            <a:r>
              <a:rPr lang="en-US" dirty="0"/>
              <a:t>Conical or cylindrical shaped space</a:t>
            </a:r>
          </a:p>
          <a:p>
            <a:pPr lvl="1"/>
            <a:r>
              <a:rPr lang="en-US" dirty="0"/>
              <a:t>More intuitive than RGB for color tuning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0978651-7B1B-B545-B89C-DEC47398A52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2228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6553200" cy="5202536"/>
          </a:xfrm>
        </p:spPr>
        <p:txBody>
          <a:bodyPr>
            <a:normAutofit/>
          </a:bodyPr>
          <a:lstStyle/>
          <a:p>
            <a:r>
              <a:rPr lang="en-US" dirty="0"/>
              <a:t>HSV [B, L, I] (additive)</a:t>
            </a:r>
          </a:p>
          <a:p>
            <a:pPr lvl="1"/>
            <a:r>
              <a:rPr lang="en-US" u="sng" dirty="0"/>
              <a:t>hue</a:t>
            </a:r>
            <a:r>
              <a:rPr lang="en-US" dirty="0"/>
              <a:t>: what people think of as color</a:t>
            </a:r>
          </a:p>
          <a:p>
            <a:pPr lvl="1"/>
            <a:r>
              <a:rPr lang="en-US" u="sng" dirty="0"/>
              <a:t>saturation</a:t>
            </a:r>
            <a:r>
              <a:rPr lang="en-US" dirty="0"/>
              <a:t>: amount of white mixed in</a:t>
            </a:r>
          </a:p>
          <a:p>
            <a:pPr lvl="1"/>
            <a:r>
              <a:rPr lang="en-US" u="sng" dirty="0"/>
              <a:t>luminance</a:t>
            </a:r>
            <a:r>
              <a:rPr lang="en-US" dirty="0"/>
              <a:t>: amount of black mixed in</a:t>
            </a:r>
          </a:p>
          <a:p>
            <a:pPr lvl="2"/>
            <a:r>
              <a:rPr lang="en-US" dirty="0"/>
              <a:t>lightness vs value (or brightness)</a:t>
            </a:r>
          </a:p>
          <a:p>
            <a:pPr lvl="2"/>
            <a:r>
              <a:rPr lang="en-US" dirty="0"/>
              <a:t>intensity, in computer vision applications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DEFA71-2E72-E34B-AC9B-220CECEC126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5"/>
          <p:cNvSpPr>
            <a:spLocks noChangeAspect="1"/>
          </p:cNvSpPr>
          <p:nvPr/>
        </p:nvSpPr>
        <p:spPr>
          <a:xfrm>
            <a:off x="8109142" y="876717"/>
            <a:ext cx="3214589" cy="23915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effectLst>
            <a:softEdge rad="127000"/>
          </a:effectLst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7"/>
          <p:cNvSpPr>
            <a:spLocks noChangeAspect="1"/>
          </p:cNvSpPr>
          <p:nvPr/>
        </p:nvSpPr>
        <p:spPr>
          <a:xfrm>
            <a:off x="8171968" y="3696177"/>
            <a:ext cx="3214589" cy="24109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>
            <a:softEdge rad="127000"/>
          </a:effectLst>
        </p:spPr>
        <p:txBody>
          <a:bodyPr wrap="square" lIns="0" tIns="0" rIns="0" bIns="0" rtlCol="0"/>
          <a:lstStyle/>
          <a:p>
            <a:endParaRPr sz="1266"/>
          </a:p>
        </p:txBody>
      </p:sp>
    </p:spTree>
    <p:extLst>
      <p:ext uri="{BB962C8B-B14F-4D97-AF65-F5344CB8AC3E}">
        <p14:creationId xmlns:p14="http://schemas.microsoft.com/office/powerpoint/2010/main" val="14797379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5486400" cy="5202536"/>
          </a:xfrm>
        </p:spPr>
        <p:txBody>
          <a:bodyPr>
            <a:normAutofit/>
          </a:bodyPr>
          <a:lstStyle/>
          <a:p>
            <a:r>
              <a:rPr lang="en-US" dirty="0"/>
              <a:t>SUBTRACTIVE COLOR</a:t>
            </a:r>
          </a:p>
          <a:p>
            <a:pPr lvl="1">
              <a:buNone/>
            </a:pPr>
            <a:r>
              <a:rPr lang="en-US" dirty="0"/>
              <a:t>(used in painting)</a:t>
            </a:r>
          </a:p>
          <a:p>
            <a:pPr lvl="1">
              <a:buNone/>
            </a:pPr>
            <a:r>
              <a:rPr lang="en-US" dirty="0"/>
              <a:t>primary: RYB</a:t>
            </a:r>
          </a:p>
          <a:p>
            <a:pPr lvl="1">
              <a:buNone/>
            </a:pPr>
            <a:r>
              <a:rPr lang="en-US" dirty="0"/>
              <a:t>secondary: OGV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1F9DA-9BE2-B044-87A4-E9D52487271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object 2"/>
          <p:cNvSpPr/>
          <p:nvPr/>
        </p:nvSpPr>
        <p:spPr>
          <a:xfrm>
            <a:off x="7221107" y="1295133"/>
            <a:ext cx="4267735" cy="42677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</p:spTree>
    <p:extLst>
      <p:ext uri="{BB962C8B-B14F-4D97-AF65-F5344CB8AC3E}">
        <p14:creationId xmlns:p14="http://schemas.microsoft.com/office/powerpoint/2010/main" val="19382553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7221107" y="1295133"/>
            <a:ext cx="4267735" cy="42677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5562600" cy="5202536"/>
          </a:xfrm>
        </p:spPr>
        <p:txBody>
          <a:bodyPr>
            <a:normAutofit/>
          </a:bodyPr>
          <a:lstStyle/>
          <a:p>
            <a:r>
              <a:rPr lang="en-US" dirty="0"/>
              <a:t>SUBTRACTIVE COLOR</a:t>
            </a:r>
          </a:p>
          <a:p>
            <a:pPr lvl="1"/>
            <a:r>
              <a:rPr lang="en-US" dirty="0"/>
              <a:t>(used in print ink)</a:t>
            </a:r>
          </a:p>
          <a:p>
            <a:pPr lvl="1"/>
            <a:r>
              <a:rPr lang="en-US" dirty="0"/>
              <a:t>primary: CMY</a:t>
            </a:r>
          </a:p>
          <a:p>
            <a:pPr lvl="1"/>
            <a:r>
              <a:rPr lang="en-US" dirty="0"/>
              <a:t>secondary: RGB</a:t>
            </a:r>
          </a:p>
          <a:p>
            <a:pPr lvl="1"/>
            <a:r>
              <a:rPr lang="en-US" dirty="0" err="1"/>
              <a:t>approx</a:t>
            </a:r>
            <a:r>
              <a:rPr lang="en-US" dirty="0"/>
              <a:t> black = C+M+Y</a:t>
            </a:r>
          </a:p>
          <a:p>
            <a:pPr lvl="1"/>
            <a:r>
              <a:rPr lang="en-US" dirty="0"/>
              <a:t>true black = C+M+Y+K</a:t>
            </a:r>
          </a:p>
          <a:p>
            <a:pPr lvl="1"/>
            <a:r>
              <a:rPr lang="en-US" dirty="0"/>
              <a:t>actual color is device-dependent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55784-B7E3-D242-B004-4137AC0C04B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305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>
            <a:spLocks noChangeAspect="1"/>
          </p:cNvSpPr>
          <p:nvPr/>
        </p:nvSpPr>
        <p:spPr>
          <a:xfrm>
            <a:off x="6846071" y="1529465"/>
            <a:ext cx="4937556" cy="3799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6019800" cy="5202536"/>
          </a:xfrm>
        </p:spPr>
        <p:txBody>
          <a:bodyPr>
            <a:normAutofit/>
          </a:bodyPr>
          <a:lstStyle/>
          <a:p>
            <a:r>
              <a:rPr lang="en-US" dirty="0"/>
              <a:t>CIE LAB/LUV</a:t>
            </a:r>
          </a:p>
          <a:p>
            <a:pPr lvl="1"/>
            <a:r>
              <a:rPr lang="en-US" dirty="0"/>
              <a:t>mathematically defined &amp; perceptually based to include all perceivable colors</a:t>
            </a:r>
          </a:p>
          <a:p>
            <a:pPr lvl="1"/>
            <a:r>
              <a:rPr lang="en-US" dirty="0"/>
              <a:t>a: red to green</a:t>
            </a:r>
          </a:p>
          <a:p>
            <a:pPr lvl="1"/>
            <a:r>
              <a:rPr lang="en-US" dirty="0"/>
              <a:t>b: yellow to blue</a:t>
            </a:r>
          </a:p>
          <a:p>
            <a:pPr lvl="1"/>
            <a:r>
              <a:rPr lang="en-US" dirty="0"/>
              <a:t>L*: lightness (black to white)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6AA52-B9AA-7646-A0D5-ABA6B6535E4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6475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color deficiencies &amp;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2AA80-C8FA-D543-88EE-8087A67AAB1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6720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905000" y="827733"/>
            <a:ext cx="8382000" cy="5202536"/>
          </a:xfrm>
        </p:spPr>
        <p:txBody>
          <a:bodyPr/>
          <a:lstStyle/>
          <a:p>
            <a:r>
              <a:rPr lang="en-US" dirty="0"/>
              <a:t>COLOR BLINDNESS</a:t>
            </a:r>
          </a:p>
          <a:p>
            <a:pPr lvl="1"/>
            <a:r>
              <a:rPr lang="en-US" dirty="0"/>
              <a:t>Deficiency in color vision</a:t>
            </a:r>
          </a:p>
          <a:p>
            <a:pPr lvl="2"/>
            <a:r>
              <a:rPr lang="en-US" dirty="0"/>
              <a:t>Typically caused by faulty cone development</a:t>
            </a:r>
          </a:p>
          <a:p>
            <a:pPr lvl="1"/>
            <a:r>
              <a:rPr lang="en-US" dirty="0"/>
              <a:t>Found more in men than women</a:t>
            </a:r>
          </a:p>
          <a:p>
            <a:pPr lvl="2"/>
            <a:r>
              <a:rPr lang="en-US" dirty="0"/>
              <a:t>Photopigment genes carried in </a:t>
            </a:r>
            <a:r>
              <a:rPr lang="en-US" dirty="0" err="1"/>
              <a:t>x-chromosome</a:t>
            </a:r>
            <a:endParaRPr lang="en-US" dirty="0"/>
          </a:p>
          <a:p>
            <a:pPr lvl="2"/>
            <a:r>
              <a:rPr lang="en-US" dirty="0"/>
              <a:t>5-8% of men and 0.5% of women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2B9458-85C3-E04A-B0CB-A0E62905F5E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399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11000" y="269278"/>
            <a:ext cx="6370000" cy="63194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298510-38A5-0B47-96BC-D94CBD926A8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7567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40465" y="105"/>
            <a:ext cx="6051436" cy="68577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" name="object 3"/>
          <p:cNvSpPr/>
          <p:nvPr/>
        </p:nvSpPr>
        <p:spPr>
          <a:xfrm>
            <a:off x="7937553" y="195799"/>
            <a:ext cx="2344990" cy="15633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" name="object 4"/>
          <p:cNvSpPr/>
          <p:nvPr/>
        </p:nvSpPr>
        <p:spPr>
          <a:xfrm>
            <a:off x="7937553" y="1830157"/>
            <a:ext cx="2344990" cy="15633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5"/>
          <p:cNvSpPr/>
          <p:nvPr/>
        </p:nvSpPr>
        <p:spPr>
          <a:xfrm>
            <a:off x="7937553" y="3464514"/>
            <a:ext cx="2344990" cy="15633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6"/>
          <p:cNvSpPr/>
          <p:nvPr/>
        </p:nvSpPr>
        <p:spPr>
          <a:xfrm>
            <a:off x="7937553" y="5098873"/>
            <a:ext cx="2344990" cy="15633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2B2CD3A-F0D6-9340-B032-B51E8D1DB7D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139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521A11D-4763-AD4E-A7ED-21F438E42C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28600"/>
            <a:ext cx="10363200" cy="6307931"/>
          </a:xfrm>
        </p:spPr>
        <p:txBody>
          <a:bodyPr>
            <a:normAutofit lnSpcReduction="10000"/>
          </a:bodyPr>
          <a:lstStyle/>
          <a:p>
            <a:r>
              <a:rPr lang="en-US" spc="-73" dirty="0"/>
              <a:t>Reality </a:t>
            </a:r>
            <a:r>
              <a:rPr lang="en-US" spc="-54" dirty="0"/>
              <a:t>vs. </a:t>
            </a:r>
            <a:r>
              <a:rPr lang="en-US" spc="-82" dirty="0"/>
              <a:t>Virtual</a:t>
            </a:r>
            <a:r>
              <a:rPr lang="en-US" spc="-454" dirty="0"/>
              <a:t> </a:t>
            </a:r>
            <a:r>
              <a:rPr lang="en-US" spc="-73" dirty="0"/>
              <a:t>Reality</a:t>
            </a:r>
          </a:p>
          <a:p>
            <a:endParaRPr lang="en-US" spc="-73" dirty="0"/>
          </a:p>
          <a:p>
            <a:endParaRPr lang="en-US" spc="-73" dirty="0"/>
          </a:p>
          <a:p>
            <a:endParaRPr lang="en-US" spc="-73" dirty="0"/>
          </a:p>
          <a:p>
            <a:endParaRPr lang="en-US" spc="-73" dirty="0"/>
          </a:p>
          <a:p>
            <a:endParaRPr lang="en-US" spc="-73" dirty="0"/>
          </a:p>
          <a:p>
            <a:endParaRPr lang="en-US" spc="-73" dirty="0"/>
          </a:p>
          <a:p>
            <a:endParaRPr lang="en-US" spc="-73" dirty="0"/>
          </a:p>
          <a:p>
            <a:pPr lvl="1"/>
            <a:r>
              <a:rPr lang="en-US" sz="3200" spc="9" dirty="0">
                <a:solidFill>
                  <a:srgbClr val="292934"/>
                </a:solidFill>
                <a:latin typeface="Arial"/>
                <a:cs typeface="Arial"/>
              </a:rPr>
              <a:t>In </a:t>
            </a:r>
            <a:r>
              <a:rPr lang="en-US" sz="3200" spc="14" dirty="0">
                <a:solidFill>
                  <a:srgbClr val="292934"/>
                </a:solidFill>
                <a:latin typeface="Arial"/>
                <a:cs typeface="Arial"/>
              </a:rPr>
              <a:t>a </a:t>
            </a:r>
            <a:r>
              <a:rPr lang="en-US" sz="3200" spc="23" dirty="0">
                <a:solidFill>
                  <a:srgbClr val="292934"/>
                </a:solidFill>
                <a:latin typeface="Arial"/>
                <a:cs typeface="Arial"/>
              </a:rPr>
              <a:t>VR </a:t>
            </a:r>
            <a:r>
              <a:rPr lang="en-US" sz="3200" spc="18" dirty="0">
                <a:solidFill>
                  <a:srgbClr val="292934"/>
                </a:solidFill>
                <a:latin typeface="Arial"/>
                <a:cs typeface="Arial"/>
              </a:rPr>
              <a:t>system </a:t>
            </a:r>
            <a:r>
              <a:rPr lang="en-US" sz="3200" spc="14" dirty="0">
                <a:solidFill>
                  <a:srgbClr val="292934"/>
                </a:solidFill>
                <a:latin typeface="Arial"/>
                <a:cs typeface="Arial"/>
              </a:rPr>
              <a:t>there are input </a:t>
            </a:r>
            <a:r>
              <a:rPr lang="en-US" sz="3200" spc="18" dirty="0">
                <a:solidFill>
                  <a:srgbClr val="292934"/>
                </a:solidFill>
                <a:latin typeface="Arial"/>
                <a:cs typeface="Arial"/>
              </a:rPr>
              <a:t>and </a:t>
            </a:r>
            <a:r>
              <a:rPr lang="en-US" sz="3200" spc="14" dirty="0">
                <a:solidFill>
                  <a:srgbClr val="292934"/>
                </a:solidFill>
                <a:latin typeface="Arial"/>
                <a:cs typeface="Arial"/>
              </a:rPr>
              <a:t>output </a:t>
            </a:r>
            <a:r>
              <a:rPr lang="en-US" sz="3200" spc="18" dirty="0">
                <a:solidFill>
                  <a:srgbClr val="292934"/>
                </a:solidFill>
                <a:latin typeface="Arial"/>
                <a:cs typeface="Arial"/>
              </a:rPr>
              <a:t>devices between human </a:t>
            </a:r>
            <a:r>
              <a:rPr lang="en-US" sz="3200" spc="14" dirty="0">
                <a:solidFill>
                  <a:srgbClr val="292934"/>
                </a:solidFill>
                <a:latin typeface="Arial"/>
                <a:cs typeface="Arial"/>
              </a:rPr>
              <a:t>perception </a:t>
            </a:r>
            <a:r>
              <a:rPr lang="en-US" sz="3200" spc="18" dirty="0">
                <a:solidFill>
                  <a:srgbClr val="292934"/>
                </a:solidFill>
                <a:latin typeface="Arial"/>
                <a:cs typeface="Arial"/>
              </a:rPr>
              <a:t>and</a:t>
            </a:r>
            <a:r>
              <a:rPr lang="en-US" sz="32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lang="en-US" sz="3200" spc="14" dirty="0">
                <a:solidFill>
                  <a:srgbClr val="292934"/>
                </a:solidFill>
                <a:latin typeface="Arial"/>
                <a:cs typeface="Arial"/>
              </a:rPr>
              <a:t>action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E4ED46D-0ACA-AC43-A51C-EEA9EA73895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1693048" y="1066800"/>
            <a:ext cx="8805903" cy="42194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4746125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846527" y="5250601"/>
            <a:ext cx="4498947" cy="896067"/>
            <a:chOff x="4441031" y="7467600"/>
            <a:chExt cx="6398698" cy="1274445"/>
          </a:xfrm>
        </p:grpSpPr>
        <p:sp>
          <p:nvSpPr>
            <p:cNvPr id="4" name="object 4"/>
            <p:cNvSpPr/>
            <p:nvPr/>
          </p:nvSpPr>
          <p:spPr>
            <a:xfrm>
              <a:off x="4441031" y="8194675"/>
              <a:ext cx="6398698" cy="547370"/>
            </a:xfrm>
            <a:prstGeom prst="rect">
              <a:avLst/>
            </a:prstGeom>
            <a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" name="object 5"/>
            <p:cNvSpPr/>
            <p:nvPr/>
          </p:nvSpPr>
          <p:spPr>
            <a:xfrm>
              <a:off x="4574380" y="7467600"/>
              <a:ext cx="6265347" cy="558204"/>
            </a:xfrm>
            <a:prstGeom prst="rect">
              <a:avLst/>
            </a:prstGeom>
            <a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 b="1"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10363200" cy="430413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MONOCHROMACY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total color blindness, very rare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1 dimensional color vision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2 or 3 cone pigments are missing</a:t>
            </a:r>
          </a:p>
          <a:p>
            <a:pPr lvl="1">
              <a:lnSpc>
                <a:spcPct val="110000"/>
              </a:lnSpc>
            </a:pPr>
            <a:r>
              <a:rPr lang="en-US" u="sng" dirty="0"/>
              <a:t>rod </a:t>
            </a:r>
            <a:r>
              <a:rPr lang="en-US" u="sng" dirty="0" err="1"/>
              <a:t>monochromacy</a:t>
            </a:r>
            <a:r>
              <a:rPr lang="en-US" dirty="0"/>
              <a:t>: non-functioning or missing cones (</a:t>
            </a:r>
            <a:r>
              <a:rPr lang="en-US" dirty="0" err="1"/>
              <a:t>achromatopsia</a:t>
            </a:r>
            <a:r>
              <a:rPr lang="en-US" dirty="0"/>
              <a:t>)</a:t>
            </a:r>
          </a:p>
          <a:p>
            <a:pPr lvl="1">
              <a:lnSpc>
                <a:spcPct val="110000"/>
              </a:lnSpc>
            </a:pPr>
            <a:r>
              <a:rPr lang="en-US" u="sng" dirty="0"/>
              <a:t>cone monochromacy</a:t>
            </a:r>
            <a:r>
              <a:rPr lang="en-US" dirty="0"/>
              <a:t>: multiple deficient cones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A8948-2155-1C4E-A27B-C5D19E7A7D3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9284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3894523" y="4651214"/>
            <a:ext cx="4402955" cy="1647478"/>
            <a:chOff x="5648328" y="6615113"/>
            <a:chExt cx="6262172" cy="2343151"/>
          </a:xfrm>
        </p:grpSpPr>
        <p:sp>
          <p:nvSpPr>
            <p:cNvPr id="4" name="object 4"/>
            <p:cNvSpPr/>
            <p:nvPr/>
          </p:nvSpPr>
          <p:spPr>
            <a:xfrm>
              <a:off x="6067425" y="7253288"/>
              <a:ext cx="5843075" cy="433387"/>
            </a:xfrm>
            <a:prstGeom prst="rect">
              <a:avLst/>
            </a:prstGeom>
            <a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" name="object 5"/>
            <p:cNvSpPr/>
            <p:nvPr/>
          </p:nvSpPr>
          <p:spPr>
            <a:xfrm>
              <a:off x="5700712" y="7896228"/>
              <a:ext cx="6209787" cy="433385"/>
            </a:xfrm>
            <a:prstGeom prst="rect">
              <a:avLst/>
            </a:prstGeom>
            <a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" name="object 6"/>
            <p:cNvSpPr/>
            <p:nvPr/>
          </p:nvSpPr>
          <p:spPr>
            <a:xfrm>
              <a:off x="6143625" y="8520116"/>
              <a:ext cx="5766875" cy="438148"/>
            </a:xfrm>
            <a:prstGeom prst="rect">
              <a:avLst/>
            </a:prstGeom>
            <a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" name="object 7"/>
            <p:cNvSpPr/>
            <p:nvPr/>
          </p:nvSpPr>
          <p:spPr>
            <a:xfrm>
              <a:off x="5648328" y="6615113"/>
              <a:ext cx="6262172" cy="447675"/>
            </a:xfrm>
            <a:prstGeom prst="rect">
              <a:avLst/>
            </a:prstGeom>
            <a:blipFill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10363200" cy="382348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DICHROMACY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2 dimensional color vision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1 cone pigment is missing</a:t>
            </a:r>
          </a:p>
          <a:p>
            <a:pPr lvl="1">
              <a:lnSpc>
                <a:spcPct val="110000"/>
              </a:lnSpc>
            </a:pPr>
            <a:r>
              <a:rPr lang="en-US" u="sng" dirty="0" err="1"/>
              <a:t>protanopia</a:t>
            </a:r>
            <a:r>
              <a:rPr lang="en-US" dirty="0"/>
              <a:t>: absence of red receptors</a:t>
            </a:r>
          </a:p>
          <a:p>
            <a:pPr lvl="1">
              <a:lnSpc>
                <a:spcPct val="110000"/>
              </a:lnSpc>
            </a:pPr>
            <a:r>
              <a:rPr lang="en-US" u="sng" dirty="0" err="1"/>
              <a:t>deuteranopia</a:t>
            </a:r>
            <a:r>
              <a:rPr lang="en-US" dirty="0"/>
              <a:t>: absence of green receptors</a:t>
            </a:r>
          </a:p>
          <a:p>
            <a:pPr lvl="1">
              <a:lnSpc>
                <a:spcPct val="110000"/>
              </a:lnSpc>
            </a:pPr>
            <a:r>
              <a:rPr lang="en-US" u="sng" dirty="0"/>
              <a:t>tritanopia</a:t>
            </a:r>
            <a:r>
              <a:rPr lang="en-US" dirty="0"/>
              <a:t>:	absence of blue receptors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B86B1-E22E-DF46-885C-18133E4C989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8822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831558" y="4679119"/>
            <a:ext cx="4528886" cy="1647476"/>
            <a:chOff x="5505452" y="6654801"/>
            <a:chExt cx="6441279" cy="2343149"/>
          </a:xfrm>
        </p:grpSpPr>
        <p:sp>
          <p:nvSpPr>
            <p:cNvPr id="4" name="object 4"/>
            <p:cNvSpPr/>
            <p:nvPr/>
          </p:nvSpPr>
          <p:spPr>
            <a:xfrm>
              <a:off x="5851525" y="7296149"/>
              <a:ext cx="6095206" cy="463551"/>
            </a:xfrm>
            <a:prstGeom prst="rect">
              <a:avLst/>
            </a:prstGeom>
            <a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" name="object 5"/>
            <p:cNvSpPr/>
            <p:nvPr/>
          </p:nvSpPr>
          <p:spPr>
            <a:xfrm>
              <a:off x="5505452" y="7956549"/>
              <a:ext cx="6441279" cy="438152"/>
            </a:xfrm>
            <a:prstGeom prst="rect">
              <a:avLst/>
            </a:prstGeom>
            <a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 r="1"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" name="object 6"/>
            <p:cNvSpPr/>
            <p:nvPr/>
          </p:nvSpPr>
          <p:spPr>
            <a:xfrm>
              <a:off x="6007100" y="8560594"/>
              <a:ext cx="5939631" cy="437356"/>
            </a:xfrm>
            <a:prstGeom prst="rect">
              <a:avLst/>
            </a:prstGeom>
            <a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" name="object 7"/>
            <p:cNvSpPr/>
            <p:nvPr/>
          </p:nvSpPr>
          <p:spPr>
            <a:xfrm>
              <a:off x="5695952" y="6654801"/>
              <a:ext cx="6250779" cy="444500"/>
            </a:xfrm>
            <a:prstGeom prst="rect">
              <a:avLst/>
            </a:prstGeom>
            <a:blipFill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 r="1"/>
              </a:stretch>
            </a:blip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10363200" cy="3851386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TYPES: TRICHOMACY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3 dimensional color vision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1 cone is altered in spectral sensitivity—impairment rather than loss</a:t>
            </a:r>
          </a:p>
          <a:p>
            <a:pPr lvl="1">
              <a:lnSpc>
                <a:spcPct val="120000"/>
              </a:lnSpc>
            </a:pPr>
            <a:r>
              <a:rPr lang="en-US" u="sng" dirty="0" err="1"/>
              <a:t>protanomaly</a:t>
            </a:r>
            <a:r>
              <a:rPr lang="en-US" dirty="0"/>
              <a:t>: shift in red, poor red-green discrimination</a:t>
            </a:r>
          </a:p>
          <a:p>
            <a:pPr lvl="1">
              <a:lnSpc>
                <a:spcPct val="120000"/>
              </a:lnSpc>
            </a:pPr>
            <a:r>
              <a:rPr lang="en-US" u="sng" dirty="0"/>
              <a:t>deuteranomaly</a:t>
            </a:r>
            <a:r>
              <a:rPr lang="en-US" dirty="0"/>
              <a:t>: shift in green, poor red-green discrimination (most common form of color deficiency)</a:t>
            </a:r>
          </a:p>
          <a:p>
            <a:pPr lvl="1">
              <a:lnSpc>
                <a:spcPct val="120000"/>
              </a:lnSpc>
            </a:pPr>
            <a:r>
              <a:rPr lang="en-US" u="sng" dirty="0"/>
              <a:t>tritanomaly</a:t>
            </a:r>
            <a:r>
              <a:rPr lang="en-US" dirty="0"/>
              <a:t>: poor blue-yellow discrimination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A0445-F782-1142-B99C-3DD3616279E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230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23A68-DFC1-244E-9EC8-7DDC463A4DD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https://www.xrite.com/hue-test</a:t>
            </a:r>
            <a:endParaRPr lang="en-US" dirty="0"/>
          </a:p>
        </p:txBody>
      </p:sp>
      <p:pic>
        <p:nvPicPr>
          <p:cNvPr id="5" name="Content Placeholder 6">
            <a:hlinkClick r:id="rId2"/>
            <a:extLst>
              <a:ext uri="{FF2B5EF4-FFF2-40B4-BE49-F238E27FC236}">
                <a16:creationId xmlns:a16="http://schemas.microsoft.com/office/drawing/2014/main" id="{A9FE3BA4-DFBA-2F4E-AB27-836F498C42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0695" y="828308"/>
            <a:ext cx="7591726" cy="520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2777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9881" y="2402119"/>
            <a:ext cx="4152178" cy="31141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" name="object 3"/>
          <p:cNvSpPr/>
          <p:nvPr/>
        </p:nvSpPr>
        <p:spPr>
          <a:xfrm>
            <a:off x="6221012" y="2402119"/>
            <a:ext cx="4152178" cy="31141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Contrast Sensitivity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 err="1"/>
              <a:t>C.Ware</a:t>
            </a:r>
            <a:r>
              <a:rPr lang="en-US" dirty="0"/>
              <a:t>, “Visual Thinking for Design”</a:t>
            </a:r>
          </a:p>
        </p:txBody>
      </p:sp>
    </p:spTree>
    <p:extLst>
      <p:ext uri="{BB962C8B-B14F-4D97-AF65-F5344CB8AC3E}">
        <p14:creationId xmlns:p14="http://schemas.microsoft.com/office/powerpoint/2010/main" val="1719079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1243" y="1821705"/>
            <a:ext cx="8549515" cy="35717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" name="Rectangle 3"/>
          <p:cNvSpPr/>
          <p:nvPr/>
        </p:nvSpPr>
        <p:spPr>
          <a:xfrm>
            <a:off x="4756588" y="1875282"/>
            <a:ext cx="2678824" cy="33217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6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Color Relativity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FC0F0F-3852-9944-89A3-F2A2CE981E9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0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17176" y="2089588"/>
            <a:ext cx="2678824" cy="2678824"/>
          </a:xfrm>
          <a:custGeom>
            <a:avLst/>
            <a:gdLst/>
            <a:ahLst/>
            <a:cxnLst/>
            <a:rect l="l" t="t" r="r" b="b"/>
            <a:pathLst>
              <a:path w="3810000" h="3810000">
                <a:moveTo>
                  <a:pt x="0" y="0"/>
                </a:moveTo>
                <a:lnTo>
                  <a:pt x="3810000" y="0"/>
                </a:lnTo>
                <a:lnTo>
                  <a:pt x="3810000" y="3810000"/>
                </a:lnTo>
                <a:lnTo>
                  <a:pt x="0" y="3810000"/>
                </a:lnTo>
                <a:lnTo>
                  <a:pt x="0" y="0"/>
                </a:lnTo>
                <a:close/>
              </a:path>
            </a:pathLst>
          </a:custGeom>
          <a:solidFill>
            <a:srgbClr val="4396AB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" name="object 3"/>
          <p:cNvSpPr/>
          <p:nvPr/>
        </p:nvSpPr>
        <p:spPr>
          <a:xfrm>
            <a:off x="6096000" y="2089588"/>
            <a:ext cx="2678824" cy="2678824"/>
          </a:xfrm>
          <a:custGeom>
            <a:avLst/>
            <a:gdLst/>
            <a:ahLst/>
            <a:cxnLst/>
            <a:rect l="l" t="t" r="r" b="b"/>
            <a:pathLst>
              <a:path w="3810000" h="3810000">
                <a:moveTo>
                  <a:pt x="0" y="0"/>
                </a:moveTo>
                <a:lnTo>
                  <a:pt x="3810000" y="0"/>
                </a:lnTo>
                <a:lnTo>
                  <a:pt x="3810000" y="3810000"/>
                </a:lnTo>
                <a:lnTo>
                  <a:pt x="0" y="3810000"/>
                </a:lnTo>
                <a:lnTo>
                  <a:pt x="0" y="0"/>
                </a:lnTo>
                <a:close/>
              </a:path>
            </a:pathLst>
          </a:custGeom>
          <a:solidFill>
            <a:srgbClr val="D1ECEA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" name="object 4"/>
          <p:cNvSpPr/>
          <p:nvPr/>
        </p:nvSpPr>
        <p:spPr>
          <a:xfrm>
            <a:off x="4274400" y="2982530"/>
            <a:ext cx="892941" cy="892941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0" y="0"/>
                </a:moveTo>
                <a:lnTo>
                  <a:pt x="1270000" y="0"/>
                </a:lnTo>
                <a:lnTo>
                  <a:pt x="1270000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solidFill>
            <a:srgbClr val="B99C89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5"/>
          <p:cNvSpPr/>
          <p:nvPr/>
        </p:nvSpPr>
        <p:spPr>
          <a:xfrm>
            <a:off x="7017203" y="2982530"/>
            <a:ext cx="892941" cy="892941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0" y="0"/>
                </a:moveTo>
                <a:lnTo>
                  <a:pt x="1270000" y="0"/>
                </a:lnTo>
                <a:lnTo>
                  <a:pt x="1270000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solidFill>
            <a:srgbClr val="DBC0A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Color Relativity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1E53A5-07E9-C246-AB83-6AADA38E92E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9522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17176" y="2089588"/>
            <a:ext cx="2678824" cy="2678824"/>
          </a:xfrm>
          <a:custGeom>
            <a:avLst/>
            <a:gdLst/>
            <a:ahLst/>
            <a:cxnLst/>
            <a:rect l="l" t="t" r="r" b="b"/>
            <a:pathLst>
              <a:path w="3810000" h="3810000">
                <a:moveTo>
                  <a:pt x="0" y="0"/>
                </a:moveTo>
                <a:lnTo>
                  <a:pt x="3810000" y="0"/>
                </a:lnTo>
                <a:lnTo>
                  <a:pt x="3810000" y="3810000"/>
                </a:lnTo>
                <a:lnTo>
                  <a:pt x="0" y="3810000"/>
                </a:lnTo>
                <a:lnTo>
                  <a:pt x="0" y="0"/>
                </a:lnTo>
                <a:close/>
              </a:path>
            </a:pathLst>
          </a:custGeom>
          <a:solidFill>
            <a:srgbClr val="4396AB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" name="object 3"/>
          <p:cNvSpPr/>
          <p:nvPr/>
        </p:nvSpPr>
        <p:spPr>
          <a:xfrm>
            <a:off x="6096000" y="2089588"/>
            <a:ext cx="2678824" cy="2678824"/>
          </a:xfrm>
          <a:custGeom>
            <a:avLst/>
            <a:gdLst/>
            <a:ahLst/>
            <a:cxnLst/>
            <a:rect l="l" t="t" r="r" b="b"/>
            <a:pathLst>
              <a:path w="3810000" h="3810000">
                <a:moveTo>
                  <a:pt x="0" y="0"/>
                </a:moveTo>
                <a:lnTo>
                  <a:pt x="3810000" y="0"/>
                </a:lnTo>
                <a:lnTo>
                  <a:pt x="3810000" y="3810000"/>
                </a:lnTo>
                <a:lnTo>
                  <a:pt x="0" y="3810000"/>
                </a:lnTo>
                <a:lnTo>
                  <a:pt x="0" y="0"/>
                </a:lnTo>
                <a:close/>
              </a:path>
            </a:pathLst>
          </a:custGeom>
          <a:solidFill>
            <a:srgbClr val="D1ECEA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" name="object 4"/>
          <p:cNvSpPr/>
          <p:nvPr/>
        </p:nvSpPr>
        <p:spPr>
          <a:xfrm>
            <a:off x="5203059" y="2982530"/>
            <a:ext cx="892941" cy="892941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0" y="0"/>
                </a:moveTo>
                <a:lnTo>
                  <a:pt x="1270000" y="0"/>
                </a:lnTo>
                <a:lnTo>
                  <a:pt x="1270000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solidFill>
            <a:srgbClr val="B99C89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5"/>
          <p:cNvSpPr/>
          <p:nvPr/>
        </p:nvSpPr>
        <p:spPr>
          <a:xfrm>
            <a:off x="6096000" y="2982530"/>
            <a:ext cx="892941" cy="892941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0" y="0"/>
                </a:moveTo>
                <a:lnTo>
                  <a:pt x="1270000" y="0"/>
                </a:lnTo>
                <a:lnTo>
                  <a:pt x="1270000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solidFill>
            <a:srgbClr val="DBC0A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Color Relativity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B6E3E32-4D19-8443-A7FD-81B836102AC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6884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2835452" y="1965621"/>
            <a:ext cx="6384531" cy="42506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Color Relativity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6F9FC-7AD0-AF4D-B312-A301020E93E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621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2835452" y="1965621"/>
            <a:ext cx="6384531" cy="42506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Color Relativity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A93057-5D8B-DF41-9C35-CCF29023EC0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230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0062369-691C-B74B-946C-7C9BCBE03F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</a:t>
            </a:r>
            <a:r>
              <a:rPr lang="en-US" dirty="0" err="1"/>
              <a:t>Birdly</a:t>
            </a:r>
            <a:endParaRPr lang="en-US" dirty="0"/>
          </a:p>
          <a:p>
            <a:pPr lvl="1"/>
            <a:r>
              <a:rPr lang="en-US" dirty="0"/>
              <a:t>Create illusion of flying like a bird</a:t>
            </a:r>
          </a:p>
          <a:p>
            <a:pPr lvl="1"/>
            <a:r>
              <a:rPr lang="en-US" dirty="0"/>
              <a:t>Multisensory VR experience</a:t>
            </a:r>
          </a:p>
          <a:p>
            <a:pPr lvl="2"/>
            <a:r>
              <a:rPr lang="en-US" dirty="0"/>
              <a:t>Visual, audio, wind, haptic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FFB913-2C41-6844-BB88-E9EDE325931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http://www.somniacs.co/</a:t>
            </a:r>
            <a:r>
              <a:rPr lang="en-US" dirty="0"/>
              <a:t> </a:t>
            </a:r>
          </a:p>
        </p:txBody>
      </p:sp>
      <p:sp>
        <p:nvSpPr>
          <p:cNvPr id="4" name="object 4"/>
          <p:cNvSpPr/>
          <p:nvPr/>
        </p:nvSpPr>
        <p:spPr>
          <a:xfrm>
            <a:off x="6096000" y="2514600"/>
            <a:ext cx="6073082" cy="34161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12382866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59436" y="-53472"/>
            <a:ext cx="12310873" cy="6964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5"/>
          <p:cNvSpPr/>
          <p:nvPr/>
        </p:nvSpPr>
        <p:spPr>
          <a:xfrm>
            <a:off x="2110763" y="3411141"/>
            <a:ext cx="3999311" cy="29913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6"/>
          <p:cNvSpPr/>
          <p:nvPr/>
        </p:nvSpPr>
        <p:spPr>
          <a:xfrm>
            <a:off x="6238870" y="1509177"/>
            <a:ext cx="3884296" cy="29053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Color Relativity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143B4-BDF9-4D4E-B03E-F3ACBD49D53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71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956298" y="1965620"/>
            <a:ext cx="4890824" cy="45835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7879915" y="2332646"/>
            <a:ext cx="1946087" cy="4865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 txBox="1"/>
          <p:nvPr/>
        </p:nvSpPr>
        <p:spPr>
          <a:xfrm>
            <a:off x="7435412" y="2512301"/>
            <a:ext cx="2372494" cy="4346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5"/>
            <a:r>
              <a:rPr sz="2824" spc="-4" dirty="0">
                <a:solidFill>
                  <a:srgbClr val="191919"/>
                </a:solidFill>
                <a:latin typeface="Gill Sans"/>
                <a:cs typeface="Gill Sans"/>
              </a:rPr>
              <a:t>l</a:t>
            </a:r>
            <a:r>
              <a:rPr sz="2824" spc="-18" dirty="0">
                <a:solidFill>
                  <a:srgbClr val="191919"/>
                </a:solidFill>
                <a:latin typeface="Gill Sans"/>
                <a:cs typeface="Gill Sans"/>
              </a:rPr>
              <a:t>oo</a:t>
            </a:r>
            <a:r>
              <a:rPr sz="2824" dirty="0">
                <a:solidFill>
                  <a:srgbClr val="191919"/>
                </a:solidFill>
                <a:latin typeface="Gill Sans"/>
                <a:cs typeface="Gill Sans"/>
              </a:rPr>
              <a:t>k</a:t>
            </a:r>
            <a:r>
              <a:rPr sz="2824" spc="-4" dirty="0">
                <a:solidFill>
                  <a:srgbClr val="191919"/>
                </a:solidFill>
                <a:latin typeface="Gill Sans"/>
                <a:cs typeface="Gill Sans"/>
              </a:rPr>
              <a:t> </a:t>
            </a:r>
            <a:r>
              <a:rPr sz="2824" spc="-13" dirty="0">
                <a:solidFill>
                  <a:srgbClr val="191919"/>
                </a:solidFill>
                <a:latin typeface="Gill Sans"/>
                <a:cs typeface="Gill Sans"/>
              </a:rPr>
              <a:t>a</a:t>
            </a:r>
            <a:r>
              <a:rPr sz="2824" dirty="0">
                <a:solidFill>
                  <a:srgbClr val="191919"/>
                </a:solidFill>
                <a:latin typeface="Gill Sans"/>
                <a:cs typeface="Gill Sans"/>
              </a:rPr>
              <a:t>t</a:t>
            </a:r>
            <a:r>
              <a:rPr sz="2824" spc="-4" dirty="0">
                <a:solidFill>
                  <a:srgbClr val="191919"/>
                </a:solidFill>
                <a:latin typeface="Gill Sans"/>
                <a:cs typeface="Gill Sans"/>
              </a:rPr>
              <a:t> </a:t>
            </a:r>
            <a:r>
              <a:rPr sz="2824" spc="-13" dirty="0">
                <a:solidFill>
                  <a:srgbClr val="191919"/>
                </a:solidFill>
                <a:latin typeface="Gill Sans"/>
                <a:cs typeface="Gill Sans"/>
              </a:rPr>
              <a:t>a</a:t>
            </a:r>
            <a:r>
              <a:rPr sz="2824" spc="-4" dirty="0">
                <a:solidFill>
                  <a:srgbClr val="191919"/>
                </a:solidFill>
                <a:latin typeface="Gill Sans"/>
                <a:cs typeface="Gill Sans"/>
              </a:rPr>
              <a:t> </a:t>
            </a:r>
            <a:r>
              <a:rPr sz="2824" spc="-18" dirty="0">
                <a:solidFill>
                  <a:srgbClr val="191919"/>
                </a:solidFill>
                <a:latin typeface="Gill Sans"/>
                <a:cs typeface="Gill Sans"/>
              </a:rPr>
              <a:t>do</a:t>
            </a:r>
            <a:r>
              <a:rPr sz="2824" dirty="0">
                <a:solidFill>
                  <a:srgbClr val="191919"/>
                </a:solidFill>
                <a:latin typeface="Gill Sans"/>
                <a:cs typeface="Gill Sans"/>
              </a:rPr>
              <a:t>t</a:t>
            </a:r>
            <a:endParaRPr sz="2824" dirty="0">
              <a:latin typeface="Gill Sans"/>
              <a:cs typeface="Gill San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888450" y="4355554"/>
            <a:ext cx="1946087" cy="9047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 txBox="1"/>
          <p:nvPr/>
        </p:nvSpPr>
        <p:spPr>
          <a:xfrm>
            <a:off x="7381836" y="4924957"/>
            <a:ext cx="2839554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5">
              <a:lnSpc>
                <a:spcPts val="3340"/>
              </a:lnSpc>
            </a:pPr>
            <a:r>
              <a:rPr lang="en-US" sz="2824" dirty="0">
                <a:solidFill>
                  <a:srgbClr val="191919"/>
                </a:solidFill>
                <a:latin typeface="Gill Sans"/>
                <a:cs typeface="Gill Sans"/>
              </a:rPr>
              <a:t>t</a:t>
            </a:r>
            <a:r>
              <a:rPr sz="2824" dirty="0">
                <a:solidFill>
                  <a:srgbClr val="191919"/>
                </a:solidFill>
                <a:latin typeface="Gill Sans"/>
                <a:cs typeface="Gill Sans"/>
              </a:rPr>
              <a:t>hen</a:t>
            </a:r>
            <a:r>
              <a:rPr lang="en-US" sz="2824" dirty="0">
                <a:solidFill>
                  <a:srgbClr val="191919"/>
                </a:solidFill>
                <a:latin typeface="Gill Sans"/>
                <a:cs typeface="Gill Sans"/>
              </a:rPr>
              <a:t> </a:t>
            </a:r>
            <a:r>
              <a:rPr sz="2824" spc="-4" dirty="0">
                <a:solidFill>
                  <a:srgbClr val="191919"/>
                </a:solidFill>
                <a:latin typeface="Gill Sans"/>
                <a:cs typeface="Gill Sans"/>
              </a:rPr>
              <a:t>l</a:t>
            </a:r>
            <a:r>
              <a:rPr sz="2824" spc="-18" dirty="0">
                <a:solidFill>
                  <a:srgbClr val="191919"/>
                </a:solidFill>
                <a:latin typeface="Gill Sans"/>
                <a:cs typeface="Gill Sans"/>
              </a:rPr>
              <a:t>oo</a:t>
            </a:r>
            <a:r>
              <a:rPr sz="2824" dirty="0">
                <a:solidFill>
                  <a:srgbClr val="191919"/>
                </a:solidFill>
                <a:latin typeface="Gill Sans"/>
                <a:cs typeface="Gill Sans"/>
              </a:rPr>
              <a:t>k</a:t>
            </a:r>
            <a:r>
              <a:rPr sz="2824" spc="-4" dirty="0">
                <a:solidFill>
                  <a:srgbClr val="191919"/>
                </a:solidFill>
                <a:latin typeface="Gill Sans"/>
                <a:cs typeface="Gill Sans"/>
              </a:rPr>
              <a:t> </a:t>
            </a:r>
            <a:r>
              <a:rPr sz="2824" spc="-13" dirty="0">
                <a:solidFill>
                  <a:srgbClr val="191919"/>
                </a:solidFill>
                <a:latin typeface="Gill Sans"/>
                <a:cs typeface="Gill Sans"/>
              </a:rPr>
              <a:t>a</a:t>
            </a:r>
            <a:r>
              <a:rPr sz="2824" dirty="0">
                <a:solidFill>
                  <a:srgbClr val="191919"/>
                </a:solidFill>
                <a:latin typeface="Gill Sans"/>
                <a:cs typeface="Gill Sans"/>
              </a:rPr>
              <a:t>t</a:t>
            </a:r>
            <a:r>
              <a:rPr sz="2824" spc="-4" dirty="0">
                <a:solidFill>
                  <a:srgbClr val="191919"/>
                </a:solidFill>
                <a:latin typeface="Gill Sans"/>
                <a:cs typeface="Gill Sans"/>
              </a:rPr>
              <a:t> </a:t>
            </a:r>
            <a:r>
              <a:rPr sz="2824" spc="-13" dirty="0">
                <a:solidFill>
                  <a:srgbClr val="191919"/>
                </a:solidFill>
                <a:latin typeface="Gill Sans"/>
                <a:cs typeface="Gill Sans"/>
              </a:rPr>
              <a:t>a</a:t>
            </a:r>
            <a:r>
              <a:rPr sz="2824" spc="-4" dirty="0">
                <a:solidFill>
                  <a:srgbClr val="191919"/>
                </a:solidFill>
                <a:latin typeface="Gill Sans"/>
                <a:cs typeface="Gill Sans"/>
              </a:rPr>
              <a:t> </a:t>
            </a:r>
            <a:r>
              <a:rPr sz="2824" spc="-18" dirty="0">
                <a:solidFill>
                  <a:srgbClr val="191919"/>
                </a:solidFill>
                <a:latin typeface="Gill Sans"/>
                <a:cs typeface="Gill Sans"/>
              </a:rPr>
              <a:t>do</a:t>
            </a:r>
            <a:r>
              <a:rPr sz="2824" dirty="0">
                <a:solidFill>
                  <a:srgbClr val="191919"/>
                </a:solidFill>
                <a:latin typeface="Gill Sans"/>
                <a:cs typeface="Gill Sans"/>
              </a:rPr>
              <a:t>t</a:t>
            </a:r>
            <a:endParaRPr sz="2824" dirty="0">
              <a:latin typeface="Gill Sans"/>
              <a:cs typeface="Gill San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32476" y="2656993"/>
            <a:ext cx="2705743" cy="8535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/>
          <p:nvPr/>
        </p:nvSpPr>
        <p:spPr>
          <a:xfrm>
            <a:off x="6932476" y="5063995"/>
            <a:ext cx="2705743" cy="8535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SUCCESSIVE CONTRAST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09181F-0BD1-474A-BA78-7C18B4FED74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4918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972843" y="2036011"/>
            <a:ext cx="9000850" cy="3258924"/>
            <a:chOff x="2805906" y="3508912"/>
            <a:chExt cx="12801600" cy="4635055"/>
          </a:xfrm>
        </p:grpSpPr>
        <p:sp>
          <p:nvSpPr>
            <p:cNvPr id="3" name="object 3"/>
            <p:cNvSpPr>
              <a:spLocks noChangeAspect="1"/>
            </p:cNvSpPr>
            <p:nvPr/>
          </p:nvSpPr>
          <p:spPr>
            <a:xfrm>
              <a:off x="2805906" y="3508912"/>
              <a:ext cx="12801600" cy="17604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" name="object 4"/>
            <p:cNvSpPr>
              <a:spLocks noChangeAspect="1"/>
            </p:cNvSpPr>
            <p:nvPr/>
          </p:nvSpPr>
          <p:spPr>
            <a:xfrm>
              <a:off x="2805906" y="6404512"/>
              <a:ext cx="12801600" cy="17394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luminance contrast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8E7886-3A09-364D-A6E8-A0EB62CF05C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0050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>
            <a:spLocks noChangeAspect="1"/>
          </p:cNvSpPr>
          <p:nvPr/>
        </p:nvSpPr>
        <p:spPr>
          <a:xfrm>
            <a:off x="7328259" y="1500247"/>
            <a:ext cx="3857507" cy="38575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6019800" cy="5202536"/>
          </a:xfrm>
        </p:spPr>
        <p:txBody>
          <a:bodyPr/>
          <a:lstStyle/>
          <a:p>
            <a:r>
              <a:rPr lang="en-US" dirty="0"/>
              <a:t>EQUILUMINANT COLORS</a:t>
            </a:r>
          </a:p>
          <a:p>
            <a:pPr lvl="1"/>
            <a:r>
              <a:rPr lang="en-US" dirty="0"/>
              <a:t>strong contrast: shapes seen by color sensitive cells</a:t>
            </a:r>
          </a:p>
          <a:p>
            <a:pPr lvl="1"/>
            <a:r>
              <a:rPr lang="en-US" dirty="0" err="1"/>
              <a:t>equiluminance</a:t>
            </a:r>
            <a:r>
              <a:rPr lang="en-US" dirty="0"/>
              <a:t>: hides positions from light sensitive cells</a:t>
            </a:r>
          </a:p>
          <a:p>
            <a:pPr lvl="1"/>
            <a:r>
              <a:rPr lang="en-US" dirty="0"/>
              <a:t>flickering/movement caused by this disconnect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BB59D5-BD94-5F48-909A-BA52F37009F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944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7C5689-04BA-A04F-A782-C38F6FF4D4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Judgement &amp; Perception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558672-E459-2342-AF18-9FAC80129A3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692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sz="half" idx="1"/>
          </p:nvPr>
        </p:nvSpPr>
        <p:spPr>
          <a:xfrm>
            <a:off x="2667000" y="827733"/>
            <a:ext cx="6858000" cy="5202536"/>
          </a:xfrm>
        </p:spPr>
        <p:txBody>
          <a:bodyPr/>
          <a:lstStyle/>
          <a:p>
            <a:r>
              <a:rPr lang="en-US" dirty="0"/>
              <a:t>PRE-ATTENTIVE PROCESSING</a:t>
            </a:r>
          </a:p>
          <a:p>
            <a:pPr lvl="1"/>
            <a:r>
              <a:rPr lang="en-US" dirty="0"/>
              <a:t>requires attention, despite name</a:t>
            </a:r>
          </a:p>
          <a:p>
            <a:pPr lvl="1"/>
            <a:r>
              <a:rPr lang="en-US" dirty="0"/>
              <a:t>very fast: &lt;200 </a:t>
            </a:r>
            <a:r>
              <a:rPr lang="en-US" dirty="0" err="1"/>
              <a:t>ms</a:t>
            </a:r>
            <a:endParaRPr lang="en-US" dirty="0"/>
          </a:p>
          <a:p>
            <a:pPr lvl="1"/>
            <a:r>
              <a:rPr lang="en-US" dirty="0"/>
              <a:t>what matters most is contrast between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D7F5F-B08E-5D4C-A62E-5C595E81962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4642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024187" y="1848494"/>
            <a:ext cx="3680348" cy="36171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" name="object 4"/>
          <p:cNvSpPr/>
          <p:nvPr/>
        </p:nvSpPr>
        <p:spPr>
          <a:xfrm>
            <a:off x="6256729" y="1848494"/>
            <a:ext cx="3680348" cy="36171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Pick the outlier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spc="-7" dirty="0">
                <a:latin typeface="Gill Sans MT"/>
                <a:cs typeface="Gill Sans MT"/>
              </a:rPr>
              <a:t>Hea</a:t>
            </a:r>
            <a:r>
              <a:rPr lang="en-US" spc="-11" dirty="0">
                <a:latin typeface="Gill Sans MT"/>
                <a:cs typeface="Gill Sans MT"/>
              </a:rPr>
              <a:t>l</a:t>
            </a:r>
            <a:r>
              <a:rPr lang="en-US" spc="-7" dirty="0">
                <a:latin typeface="Gill Sans MT"/>
                <a:cs typeface="Gill Sans MT"/>
              </a:rPr>
              <a:t>y</a:t>
            </a:r>
            <a:r>
              <a:rPr lang="en-US" spc="-4" dirty="0">
                <a:latin typeface="Gill Sans MT"/>
                <a:cs typeface="Gill Sans MT"/>
              </a:rPr>
              <a:t> </a:t>
            </a:r>
            <a:r>
              <a:rPr lang="en-US" dirty="0">
                <a:latin typeface="Gill Sans MT"/>
                <a:cs typeface="Gill Sans MT"/>
              </a:rPr>
              <a:t>2007</a:t>
            </a:r>
          </a:p>
        </p:txBody>
      </p:sp>
    </p:spTree>
    <p:extLst>
      <p:ext uri="{BB962C8B-B14F-4D97-AF65-F5344CB8AC3E}">
        <p14:creationId xmlns:p14="http://schemas.microsoft.com/office/powerpoint/2010/main" val="33545277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970610" y="1839564"/>
            <a:ext cx="3705707" cy="36420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" name="object 4"/>
          <p:cNvSpPr/>
          <p:nvPr/>
        </p:nvSpPr>
        <p:spPr>
          <a:xfrm>
            <a:off x="6256730" y="1839564"/>
            <a:ext cx="3705707" cy="36420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Pick the outlier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spc="-7" dirty="0">
                <a:latin typeface="Gill Sans MT"/>
                <a:cs typeface="Gill Sans MT"/>
              </a:rPr>
              <a:t>Hea</a:t>
            </a:r>
            <a:r>
              <a:rPr lang="en-US" spc="-11" dirty="0">
                <a:latin typeface="Gill Sans MT"/>
                <a:cs typeface="Gill Sans MT"/>
              </a:rPr>
              <a:t>l</a:t>
            </a:r>
            <a:r>
              <a:rPr lang="en-US" spc="-7" dirty="0">
                <a:latin typeface="Gill Sans MT"/>
                <a:cs typeface="Gill Sans MT"/>
              </a:rPr>
              <a:t>y</a:t>
            </a:r>
            <a:r>
              <a:rPr lang="en-US" spc="-4" dirty="0">
                <a:latin typeface="Gill Sans MT"/>
                <a:cs typeface="Gill Sans MT"/>
              </a:rPr>
              <a:t> </a:t>
            </a:r>
            <a:r>
              <a:rPr lang="en-US" dirty="0">
                <a:latin typeface="Gill Sans MT"/>
                <a:cs typeface="Gill Sans MT"/>
              </a:rPr>
              <a:t>2007</a:t>
            </a:r>
          </a:p>
        </p:txBody>
      </p:sp>
    </p:spTree>
    <p:extLst>
      <p:ext uri="{BB962C8B-B14F-4D97-AF65-F5344CB8AC3E}">
        <p14:creationId xmlns:p14="http://schemas.microsoft.com/office/powerpoint/2010/main" val="32932339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800951" y="1848494"/>
            <a:ext cx="8411509" cy="40093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CONJUNCTION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9FCDBB-9A0E-474B-A7EE-45EB84CD686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Healey 2007</a:t>
            </a:r>
          </a:p>
        </p:txBody>
      </p:sp>
    </p:spTree>
    <p:extLst>
      <p:ext uri="{BB962C8B-B14F-4D97-AF65-F5344CB8AC3E}">
        <p14:creationId xmlns:p14="http://schemas.microsoft.com/office/powerpoint/2010/main" val="32932692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85247" y="178244"/>
            <a:ext cx="5071908" cy="66796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3733800" cy="5202536"/>
          </a:xfrm>
        </p:spPr>
        <p:txBody>
          <a:bodyPr/>
          <a:lstStyle/>
          <a:p>
            <a:r>
              <a:rPr lang="en-US" sz="4219" spc="53" dirty="0">
                <a:latin typeface="Gill Sans MT"/>
                <a:cs typeface="Gill Sans MT"/>
              </a:rPr>
              <a:t>B</a:t>
            </a:r>
            <a:r>
              <a:rPr lang="en-US" sz="4219" dirty="0">
                <a:latin typeface="Gill Sans MT"/>
                <a:cs typeface="Gill Sans MT"/>
              </a:rPr>
              <a:t>ASIC</a:t>
            </a:r>
            <a:r>
              <a:rPr lang="en-US" sz="4219" spc="-4" dirty="0">
                <a:latin typeface="Gill Sans MT"/>
                <a:cs typeface="Gill Sans MT"/>
              </a:rPr>
              <a:t> </a:t>
            </a:r>
            <a:r>
              <a:rPr lang="en-US" sz="4219" spc="-21" dirty="0">
                <a:latin typeface="Gill Sans MT"/>
                <a:cs typeface="Gill Sans MT"/>
              </a:rPr>
              <a:t>P</a:t>
            </a:r>
            <a:r>
              <a:rPr lang="en-US" sz="4219" spc="-4" dirty="0">
                <a:latin typeface="Gill Sans MT"/>
                <a:cs typeface="Gill Sans MT"/>
              </a:rPr>
              <a:t>O</a:t>
            </a:r>
            <a:r>
              <a:rPr lang="en-US" sz="4219" spc="-21" dirty="0">
                <a:latin typeface="Gill Sans MT"/>
                <a:cs typeface="Gill Sans MT"/>
              </a:rPr>
              <a:t>P</a:t>
            </a:r>
            <a:r>
              <a:rPr lang="en-US" sz="4219" spc="-4" dirty="0">
                <a:latin typeface="Gill Sans MT"/>
                <a:cs typeface="Gill Sans MT"/>
              </a:rPr>
              <a:t>O</a:t>
            </a:r>
            <a:r>
              <a:rPr lang="en-US" sz="4219" dirty="0">
                <a:latin typeface="Gill Sans MT"/>
                <a:cs typeface="Gill Sans MT"/>
              </a:rPr>
              <a:t>UT </a:t>
            </a:r>
            <a:r>
              <a:rPr lang="en-US" sz="4219" spc="-28" dirty="0">
                <a:latin typeface="Gill Sans MT"/>
                <a:cs typeface="Gill Sans MT"/>
              </a:rPr>
              <a:t>CHANN</a:t>
            </a:r>
            <a:r>
              <a:rPr lang="en-US" sz="4219" dirty="0">
                <a:latin typeface="Gill Sans MT"/>
                <a:cs typeface="Gill Sans MT"/>
              </a:rPr>
              <a:t>E</a:t>
            </a:r>
            <a:r>
              <a:rPr lang="en-US" sz="4219" spc="-4" dirty="0">
                <a:latin typeface="Gill Sans MT"/>
                <a:cs typeface="Gill Sans MT"/>
              </a:rPr>
              <a:t>L</a:t>
            </a:r>
            <a:r>
              <a:rPr lang="en-US" sz="4219" dirty="0">
                <a:latin typeface="Gill Sans MT"/>
                <a:cs typeface="Gill Sans MT"/>
              </a:rPr>
              <a:t>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de-DE" spc="-120" dirty="0">
                <a:latin typeface="Gill Sans MT"/>
                <a:cs typeface="Gill Sans MT"/>
              </a:rPr>
              <a:t>W</a:t>
            </a:r>
            <a:r>
              <a:rPr lang="de-DE" spc="-11" dirty="0">
                <a:latin typeface="Gill Sans MT"/>
                <a:cs typeface="Gill Sans MT"/>
              </a:rPr>
              <a:t>a</a:t>
            </a:r>
            <a:r>
              <a:rPr lang="de-DE" spc="-42" dirty="0">
                <a:latin typeface="Gill Sans MT"/>
                <a:cs typeface="Gill Sans MT"/>
              </a:rPr>
              <a:t>r</a:t>
            </a:r>
            <a:r>
              <a:rPr lang="de-DE" dirty="0">
                <a:latin typeface="Gill Sans MT"/>
                <a:cs typeface="Gill Sans MT"/>
              </a:rPr>
              <a:t>e</a:t>
            </a:r>
            <a:r>
              <a:rPr lang="de-DE" spc="-4" dirty="0">
                <a:latin typeface="Gill Sans MT"/>
                <a:cs typeface="Gill Sans MT"/>
              </a:rPr>
              <a:t> </a:t>
            </a:r>
            <a:r>
              <a:rPr lang="de-DE" dirty="0">
                <a:latin typeface="Gill Sans MT"/>
                <a:cs typeface="Gill Sans MT"/>
              </a:rPr>
              <a:t>2008</a:t>
            </a:r>
          </a:p>
        </p:txBody>
      </p:sp>
    </p:spTree>
    <p:extLst>
      <p:ext uri="{BB962C8B-B14F-4D97-AF65-F5344CB8AC3E}">
        <p14:creationId xmlns:p14="http://schemas.microsoft.com/office/powerpoint/2010/main" val="3214197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7B72D04-F41E-2E4E-940C-07DBED1F29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pc="-68" dirty="0" err="1"/>
              <a:t>Birdly</a:t>
            </a:r>
            <a:r>
              <a:rPr lang="en-US" spc="-254" dirty="0"/>
              <a:t> </a:t>
            </a:r>
            <a:r>
              <a:rPr lang="en-US" spc="-50" dirty="0"/>
              <a:t>Demo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BC307B9-73CF-C54F-AC60-75D80B2BD56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https://youtu.be/gHE6H62GHoM</a:t>
            </a:r>
            <a:r>
              <a:rPr lang="en-US" dirty="0"/>
              <a:t> </a:t>
            </a:r>
          </a:p>
        </p:txBody>
      </p:sp>
      <p:pic>
        <p:nvPicPr>
          <p:cNvPr id="9" name="Online Media 8" descr="Birdly is hands down the best VR experience yet">
            <a:hlinkClick r:id="" action="ppaction://media"/>
            <a:extLst>
              <a:ext uri="{FF2B5EF4-FFF2-40B4-BE49-F238E27FC236}">
                <a16:creationId xmlns:a16="http://schemas.microsoft.com/office/drawing/2014/main" id="{35E6A387-5C55-EB46-B18E-A7E2E44798D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80488" y="1047504"/>
            <a:ext cx="9631023" cy="541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0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775509" y="3716586"/>
            <a:ext cx="6646995" cy="23930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10363200" cy="2753667"/>
          </a:xfrm>
        </p:spPr>
        <p:txBody>
          <a:bodyPr/>
          <a:lstStyle/>
          <a:p>
            <a:r>
              <a:rPr lang="en-US" dirty="0"/>
              <a:t>Gestalt principles</a:t>
            </a:r>
          </a:p>
          <a:p>
            <a:pPr lvl="1"/>
            <a:r>
              <a:rPr lang="en-US" dirty="0"/>
              <a:t>German: “Gestalt” = form</a:t>
            </a:r>
          </a:p>
          <a:p>
            <a:pPr lvl="1"/>
            <a:r>
              <a:rPr lang="en-US" dirty="0"/>
              <a:t>patterns transcend the visual stimuli that produced them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B230E-0A30-184D-BCAD-1E3D7858419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1045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3756493" y="1768129"/>
            <a:ext cx="4902249" cy="42159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pc="190" dirty="0"/>
              <a:t>sim</a:t>
            </a:r>
            <a:r>
              <a:rPr lang="en-US" spc="49" dirty="0"/>
              <a:t>i</a:t>
            </a:r>
            <a:r>
              <a:rPr lang="en-US" spc="91" dirty="0"/>
              <a:t>lar</a:t>
            </a:r>
            <a:r>
              <a:rPr lang="en-US" spc="35" dirty="0"/>
              <a:t>i</a:t>
            </a:r>
            <a:r>
              <a:rPr lang="en-US" spc="143" dirty="0"/>
              <a:t>ty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spc="-7" dirty="0">
                <a:latin typeface="Gill Sans MT"/>
                <a:cs typeface="Gill Sans MT"/>
              </a:rPr>
              <a:t>Bang</a:t>
            </a:r>
            <a:r>
              <a:rPr lang="en-US" spc="-127" dirty="0">
                <a:latin typeface="Gill Sans MT"/>
                <a:cs typeface="Gill Sans MT"/>
              </a:rPr>
              <a:t> </a:t>
            </a:r>
            <a:r>
              <a:rPr lang="en-US" spc="-102" dirty="0">
                <a:latin typeface="Gill Sans MT"/>
                <a:cs typeface="Gill Sans MT"/>
              </a:rPr>
              <a:t>W</a:t>
            </a:r>
            <a:r>
              <a:rPr lang="en-US" spc="-7" dirty="0">
                <a:latin typeface="Gill Sans MT"/>
                <a:cs typeface="Gill Sans MT"/>
              </a:rPr>
              <a:t>ong</a:t>
            </a:r>
            <a:r>
              <a:rPr lang="en-US" spc="74" dirty="0">
                <a:latin typeface="Gill Sans MT"/>
                <a:cs typeface="Gill Sans MT"/>
              </a:rPr>
              <a:t>, </a:t>
            </a:r>
            <a:r>
              <a:rPr lang="en-US" spc="-7" dirty="0">
                <a:latin typeface="Gill Sans MT"/>
                <a:cs typeface="Gill Sans MT"/>
              </a:rPr>
              <a:t>“</a:t>
            </a:r>
            <a:r>
              <a:rPr lang="en-US" dirty="0">
                <a:latin typeface="Gill Sans MT"/>
                <a:cs typeface="Gill Sans MT"/>
              </a:rPr>
              <a:t>G</a:t>
            </a:r>
            <a:r>
              <a:rPr lang="en-US" spc="-7" dirty="0">
                <a:latin typeface="Gill Sans MT"/>
                <a:cs typeface="Gill Sans MT"/>
              </a:rPr>
              <a:t>esta</a:t>
            </a:r>
            <a:r>
              <a:rPr lang="en-US" dirty="0">
                <a:latin typeface="Gill Sans MT"/>
                <a:cs typeface="Gill Sans MT"/>
              </a:rPr>
              <a:t>lt</a:t>
            </a:r>
            <a:r>
              <a:rPr lang="en-US" spc="-4" dirty="0">
                <a:latin typeface="Gill Sans MT"/>
                <a:cs typeface="Gill Sans MT"/>
              </a:rPr>
              <a:t> </a:t>
            </a:r>
            <a:r>
              <a:rPr lang="en-US" spc="-7" dirty="0">
                <a:latin typeface="Gill Sans MT"/>
                <a:cs typeface="Gill Sans MT"/>
              </a:rPr>
              <a:t>P</a:t>
            </a:r>
            <a:r>
              <a:rPr lang="en-US" dirty="0">
                <a:latin typeface="Gill Sans MT"/>
                <a:cs typeface="Gill Sans MT"/>
              </a:rPr>
              <a:t>rincipl</a:t>
            </a:r>
            <a:r>
              <a:rPr lang="en-US" spc="-7" dirty="0">
                <a:latin typeface="Gill Sans MT"/>
                <a:cs typeface="Gill Sans MT"/>
              </a:rPr>
              <a:t>es</a:t>
            </a:r>
            <a:r>
              <a:rPr lang="en-US" dirty="0">
                <a:latin typeface="Gill Sans MT"/>
                <a:cs typeface="Gill Sans MT"/>
              </a:rPr>
              <a:t>,</a:t>
            </a:r>
            <a:r>
              <a:rPr lang="en-US" spc="-102" dirty="0">
                <a:latin typeface="Gill Sans MT"/>
                <a:cs typeface="Gill Sans MT"/>
              </a:rPr>
              <a:t> </a:t>
            </a:r>
            <a:r>
              <a:rPr lang="en-US" spc="-7" dirty="0">
                <a:latin typeface="Gill Sans MT"/>
                <a:cs typeface="Gill Sans MT"/>
              </a:rPr>
              <a:t>1”</a:t>
            </a:r>
            <a:r>
              <a:rPr lang="en-US" dirty="0">
                <a:latin typeface="Gill Sans MT"/>
                <a:cs typeface="Gill Sans MT"/>
              </a:rPr>
              <a:t>,</a:t>
            </a:r>
            <a:r>
              <a:rPr lang="en-US" spc="-102" dirty="0">
                <a:latin typeface="Gill Sans MT"/>
                <a:cs typeface="Gill Sans MT"/>
              </a:rPr>
              <a:t> </a:t>
            </a:r>
            <a:r>
              <a:rPr lang="en-US" spc="-7" dirty="0">
                <a:latin typeface="Gill Sans MT"/>
                <a:cs typeface="Gill Sans MT"/>
              </a:rPr>
              <a:t>Na</a:t>
            </a:r>
            <a:r>
              <a:rPr lang="en-US" dirty="0">
                <a:latin typeface="Gill Sans MT"/>
                <a:cs typeface="Gill Sans MT"/>
              </a:rPr>
              <a:t>tu</a:t>
            </a:r>
            <a:r>
              <a:rPr lang="en-US" spc="-21" dirty="0">
                <a:latin typeface="Gill Sans MT"/>
                <a:cs typeface="Gill Sans MT"/>
              </a:rPr>
              <a:t>r</a:t>
            </a:r>
            <a:r>
              <a:rPr lang="en-US" dirty="0">
                <a:latin typeface="Gill Sans MT"/>
                <a:cs typeface="Gill Sans MT"/>
              </a:rPr>
              <a:t>e</a:t>
            </a:r>
            <a:r>
              <a:rPr lang="en-US" spc="-4" dirty="0">
                <a:latin typeface="Gill Sans MT"/>
                <a:cs typeface="Gill Sans MT"/>
              </a:rPr>
              <a:t> </a:t>
            </a:r>
            <a:r>
              <a:rPr lang="en-US" spc="-7" dirty="0">
                <a:latin typeface="Gill Sans MT"/>
                <a:cs typeface="Gill Sans MT"/>
              </a:rPr>
              <a:t>Methods</a:t>
            </a:r>
            <a:endParaRPr lang="en-US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7033338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372434" y="2536058"/>
            <a:ext cx="3027072" cy="1562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5"/>
          <p:cNvSpPr/>
          <p:nvPr/>
        </p:nvSpPr>
        <p:spPr>
          <a:xfrm>
            <a:off x="6810353" y="2491411"/>
            <a:ext cx="3125295" cy="15447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6"/>
          <p:cNvSpPr/>
          <p:nvPr/>
        </p:nvSpPr>
        <p:spPr>
          <a:xfrm>
            <a:off x="4479776" y="4348730"/>
            <a:ext cx="3232448" cy="15983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pc="190" dirty="0"/>
              <a:t>sim</a:t>
            </a:r>
            <a:r>
              <a:rPr lang="en-US" spc="49" dirty="0"/>
              <a:t>i</a:t>
            </a:r>
            <a:r>
              <a:rPr lang="en-US" spc="91" dirty="0"/>
              <a:t>lar</a:t>
            </a:r>
            <a:r>
              <a:rPr lang="en-US" spc="35" dirty="0"/>
              <a:t>i</a:t>
            </a:r>
            <a:r>
              <a:rPr lang="en-US" spc="143" dirty="0"/>
              <a:t>ty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spc="-7" dirty="0">
                <a:latin typeface="Gill Sans MT"/>
                <a:cs typeface="Gill Sans MT"/>
              </a:rPr>
              <a:t>Andy</a:t>
            </a:r>
            <a:r>
              <a:rPr lang="en-US" spc="-4" dirty="0">
                <a:latin typeface="Gill Sans MT"/>
                <a:cs typeface="Gill Sans MT"/>
              </a:rPr>
              <a:t> </a:t>
            </a:r>
            <a:r>
              <a:rPr lang="en-US" dirty="0">
                <a:latin typeface="Gill Sans MT"/>
                <a:cs typeface="Gill Sans MT"/>
              </a:rPr>
              <a:t>Rutl</a:t>
            </a:r>
            <a:r>
              <a:rPr lang="en-US" spc="-7" dirty="0">
                <a:latin typeface="Gill Sans MT"/>
                <a:cs typeface="Gill Sans MT"/>
              </a:rPr>
              <a:t>edg</a:t>
            </a:r>
            <a:r>
              <a:rPr lang="en-US" spc="18" dirty="0">
                <a:latin typeface="Gill Sans MT"/>
                <a:cs typeface="Gill Sans MT"/>
              </a:rPr>
              <a:t>e</a:t>
            </a:r>
            <a:r>
              <a:rPr lang="en-US" spc="74" dirty="0">
                <a:latin typeface="Gill Sans MT"/>
                <a:cs typeface="Gill Sans MT"/>
              </a:rPr>
              <a:t>, </a:t>
            </a:r>
            <a:r>
              <a:rPr lang="en-US" spc="-7" dirty="0">
                <a:latin typeface="Gill Sans MT"/>
                <a:cs typeface="Gill Sans MT"/>
              </a:rPr>
              <a:t>“</a:t>
            </a:r>
            <a:r>
              <a:rPr lang="en-US" dirty="0">
                <a:latin typeface="Gill Sans MT"/>
                <a:cs typeface="Gill Sans MT"/>
              </a:rPr>
              <a:t>G</a:t>
            </a:r>
            <a:r>
              <a:rPr lang="en-US" spc="-7" dirty="0">
                <a:latin typeface="Gill Sans MT"/>
                <a:cs typeface="Gill Sans MT"/>
              </a:rPr>
              <a:t>esta</a:t>
            </a:r>
            <a:r>
              <a:rPr lang="en-US" dirty="0">
                <a:latin typeface="Gill Sans MT"/>
                <a:cs typeface="Gill Sans MT"/>
              </a:rPr>
              <a:t>lt</a:t>
            </a:r>
            <a:r>
              <a:rPr lang="en-US" spc="-4" dirty="0">
                <a:latin typeface="Gill Sans MT"/>
                <a:cs typeface="Gill Sans MT"/>
              </a:rPr>
              <a:t> </a:t>
            </a:r>
            <a:r>
              <a:rPr lang="en-US" spc="-7" dirty="0">
                <a:latin typeface="Gill Sans MT"/>
                <a:cs typeface="Gill Sans MT"/>
              </a:rPr>
              <a:t>P</a:t>
            </a:r>
            <a:r>
              <a:rPr lang="en-US" dirty="0">
                <a:latin typeface="Gill Sans MT"/>
                <a:cs typeface="Gill Sans MT"/>
              </a:rPr>
              <a:t>rincipl</a:t>
            </a:r>
            <a:r>
              <a:rPr lang="en-US" spc="-7" dirty="0">
                <a:latin typeface="Gill Sans MT"/>
                <a:cs typeface="Gill Sans MT"/>
              </a:rPr>
              <a:t>es</a:t>
            </a:r>
            <a:r>
              <a:rPr lang="en-US" spc="-4" dirty="0">
                <a:latin typeface="Gill Sans MT"/>
                <a:cs typeface="Gill Sans MT"/>
              </a:rPr>
              <a:t> </a:t>
            </a:r>
            <a:r>
              <a:rPr lang="en-US" spc="-7" dirty="0">
                <a:latin typeface="Gill Sans MT"/>
                <a:cs typeface="Gill Sans MT"/>
              </a:rPr>
              <a:t>o</a:t>
            </a:r>
            <a:r>
              <a:rPr lang="en-US" dirty="0">
                <a:latin typeface="Gill Sans MT"/>
                <a:cs typeface="Gill Sans MT"/>
              </a:rPr>
              <a:t>f</a:t>
            </a:r>
            <a:r>
              <a:rPr lang="en-US" spc="-4" dirty="0">
                <a:latin typeface="Gill Sans MT"/>
                <a:cs typeface="Gill Sans MT"/>
              </a:rPr>
              <a:t> </a:t>
            </a:r>
            <a:r>
              <a:rPr lang="en-US" spc="-32" dirty="0">
                <a:latin typeface="Gill Sans MT"/>
                <a:cs typeface="Gill Sans MT"/>
              </a:rPr>
              <a:t>P</a:t>
            </a:r>
            <a:r>
              <a:rPr lang="en-US" dirty="0">
                <a:latin typeface="Gill Sans MT"/>
                <a:cs typeface="Gill Sans MT"/>
              </a:rPr>
              <a:t>e</a:t>
            </a:r>
            <a:r>
              <a:rPr lang="en-US" spc="-25" dirty="0">
                <a:latin typeface="Gill Sans MT"/>
                <a:cs typeface="Gill Sans MT"/>
              </a:rPr>
              <a:t>r</a:t>
            </a:r>
            <a:r>
              <a:rPr lang="en-US" dirty="0">
                <a:latin typeface="Gill Sans MT"/>
                <a:cs typeface="Gill Sans MT"/>
              </a:rPr>
              <a:t>cept</a:t>
            </a:r>
            <a:r>
              <a:rPr lang="en-US" spc="-4" dirty="0">
                <a:latin typeface="Gill Sans MT"/>
                <a:cs typeface="Gill Sans MT"/>
              </a:rPr>
              <a:t>i</a:t>
            </a:r>
            <a:r>
              <a:rPr lang="en-US" spc="-7" dirty="0">
                <a:latin typeface="Gill Sans MT"/>
                <a:cs typeface="Gill Sans MT"/>
              </a:rPr>
              <a:t>on”</a:t>
            </a:r>
            <a:endParaRPr lang="en-US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7551139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533447" y="2321752"/>
            <a:ext cx="4411131" cy="15283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" name="object 4"/>
          <p:cNvSpPr/>
          <p:nvPr/>
        </p:nvSpPr>
        <p:spPr>
          <a:xfrm>
            <a:off x="6792494" y="4054059"/>
            <a:ext cx="1884107" cy="15269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6"/>
          <p:cNvSpPr/>
          <p:nvPr/>
        </p:nvSpPr>
        <p:spPr>
          <a:xfrm>
            <a:off x="2586741" y="1580611"/>
            <a:ext cx="2081657" cy="20359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" name="object 7"/>
          <p:cNvSpPr/>
          <p:nvPr/>
        </p:nvSpPr>
        <p:spPr>
          <a:xfrm>
            <a:off x="2622458" y="3821894"/>
            <a:ext cx="2013317" cy="21162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pc="67" dirty="0"/>
              <a:t>p</a:t>
            </a:r>
            <a:r>
              <a:rPr lang="en-US" spc="14" dirty="0"/>
              <a:t>r</a:t>
            </a:r>
            <a:r>
              <a:rPr lang="en-US" spc="-35" dirty="0"/>
              <a:t>o</a:t>
            </a:r>
            <a:r>
              <a:rPr lang="en-US" spc="165" dirty="0"/>
              <a:t>xim</a:t>
            </a:r>
            <a:r>
              <a:rPr lang="en-US" spc="49" dirty="0"/>
              <a:t>i</a:t>
            </a:r>
            <a:r>
              <a:rPr lang="en-US" spc="143" dirty="0"/>
              <a:t>ty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spc="-7" dirty="0">
                <a:latin typeface="Gill Sans MT"/>
                <a:cs typeface="Gill Sans MT"/>
              </a:rPr>
              <a:t>Andy</a:t>
            </a:r>
            <a:r>
              <a:rPr lang="en-US" spc="-4" dirty="0">
                <a:latin typeface="Gill Sans MT"/>
                <a:cs typeface="Gill Sans MT"/>
              </a:rPr>
              <a:t> </a:t>
            </a:r>
            <a:r>
              <a:rPr lang="en-US" dirty="0">
                <a:latin typeface="Gill Sans MT"/>
                <a:cs typeface="Gill Sans MT"/>
              </a:rPr>
              <a:t>Rutl</a:t>
            </a:r>
            <a:r>
              <a:rPr lang="en-US" spc="-7" dirty="0">
                <a:latin typeface="Gill Sans MT"/>
                <a:cs typeface="Gill Sans MT"/>
              </a:rPr>
              <a:t>edg</a:t>
            </a:r>
            <a:r>
              <a:rPr lang="en-US" spc="18" dirty="0">
                <a:latin typeface="Gill Sans MT"/>
                <a:cs typeface="Gill Sans MT"/>
              </a:rPr>
              <a:t>e</a:t>
            </a:r>
            <a:r>
              <a:rPr lang="en-US" spc="74" dirty="0">
                <a:latin typeface="Gill Sans MT"/>
                <a:cs typeface="Gill Sans MT"/>
              </a:rPr>
              <a:t>, </a:t>
            </a:r>
            <a:r>
              <a:rPr lang="en-US" spc="-7" dirty="0">
                <a:latin typeface="Gill Sans MT"/>
                <a:cs typeface="Gill Sans MT"/>
              </a:rPr>
              <a:t>“</a:t>
            </a:r>
            <a:r>
              <a:rPr lang="en-US" dirty="0">
                <a:latin typeface="Gill Sans MT"/>
                <a:cs typeface="Gill Sans MT"/>
              </a:rPr>
              <a:t>G</a:t>
            </a:r>
            <a:r>
              <a:rPr lang="en-US" spc="-7" dirty="0">
                <a:latin typeface="Gill Sans MT"/>
                <a:cs typeface="Gill Sans MT"/>
              </a:rPr>
              <a:t>esta</a:t>
            </a:r>
            <a:r>
              <a:rPr lang="en-US" dirty="0">
                <a:latin typeface="Gill Sans MT"/>
                <a:cs typeface="Gill Sans MT"/>
              </a:rPr>
              <a:t>lt</a:t>
            </a:r>
            <a:r>
              <a:rPr lang="en-US" spc="-4" dirty="0">
                <a:latin typeface="Gill Sans MT"/>
                <a:cs typeface="Gill Sans MT"/>
              </a:rPr>
              <a:t> </a:t>
            </a:r>
            <a:r>
              <a:rPr lang="en-US" spc="-7" dirty="0">
                <a:latin typeface="Gill Sans MT"/>
                <a:cs typeface="Gill Sans MT"/>
              </a:rPr>
              <a:t>P</a:t>
            </a:r>
            <a:r>
              <a:rPr lang="en-US" dirty="0">
                <a:latin typeface="Gill Sans MT"/>
                <a:cs typeface="Gill Sans MT"/>
              </a:rPr>
              <a:t>rincipl</a:t>
            </a:r>
            <a:r>
              <a:rPr lang="en-US" spc="-7" dirty="0">
                <a:latin typeface="Gill Sans MT"/>
                <a:cs typeface="Gill Sans MT"/>
              </a:rPr>
              <a:t>es</a:t>
            </a:r>
            <a:r>
              <a:rPr lang="en-US" spc="-4" dirty="0">
                <a:latin typeface="Gill Sans MT"/>
                <a:cs typeface="Gill Sans MT"/>
              </a:rPr>
              <a:t> </a:t>
            </a:r>
            <a:r>
              <a:rPr lang="en-US" spc="-7" dirty="0">
                <a:latin typeface="Gill Sans MT"/>
                <a:cs typeface="Gill Sans MT"/>
              </a:rPr>
              <a:t>o</a:t>
            </a:r>
            <a:r>
              <a:rPr lang="en-US" dirty="0">
                <a:latin typeface="Gill Sans MT"/>
                <a:cs typeface="Gill Sans MT"/>
              </a:rPr>
              <a:t>f</a:t>
            </a:r>
            <a:r>
              <a:rPr lang="en-US" spc="-4" dirty="0">
                <a:latin typeface="Gill Sans MT"/>
                <a:cs typeface="Gill Sans MT"/>
              </a:rPr>
              <a:t> </a:t>
            </a:r>
            <a:r>
              <a:rPr lang="en-US" spc="-32" dirty="0">
                <a:latin typeface="Gill Sans MT"/>
                <a:cs typeface="Gill Sans MT"/>
              </a:rPr>
              <a:t>P</a:t>
            </a:r>
            <a:r>
              <a:rPr lang="en-US" dirty="0">
                <a:latin typeface="Gill Sans MT"/>
                <a:cs typeface="Gill Sans MT"/>
              </a:rPr>
              <a:t>e</a:t>
            </a:r>
            <a:r>
              <a:rPr lang="en-US" spc="-25" dirty="0">
                <a:latin typeface="Gill Sans MT"/>
                <a:cs typeface="Gill Sans MT"/>
              </a:rPr>
              <a:t>r</a:t>
            </a:r>
            <a:r>
              <a:rPr lang="en-US" dirty="0">
                <a:latin typeface="Gill Sans MT"/>
                <a:cs typeface="Gill Sans MT"/>
              </a:rPr>
              <a:t>cept</a:t>
            </a:r>
            <a:r>
              <a:rPr lang="en-US" spc="-4" dirty="0">
                <a:latin typeface="Gill Sans MT"/>
                <a:cs typeface="Gill Sans MT"/>
              </a:rPr>
              <a:t>i</a:t>
            </a:r>
            <a:r>
              <a:rPr lang="en-US" spc="-7" dirty="0">
                <a:latin typeface="Gill Sans MT"/>
                <a:cs typeface="Gill Sans MT"/>
              </a:rPr>
              <a:t>on”</a:t>
            </a:r>
            <a:endParaRPr lang="en-US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6247875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77952" y="2069668"/>
            <a:ext cx="4036096" cy="27166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pc="67" dirty="0"/>
              <a:t>p</a:t>
            </a:r>
            <a:r>
              <a:rPr lang="en-US" spc="14" dirty="0"/>
              <a:t>r</a:t>
            </a:r>
            <a:r>
              <a:rPr lang="en-US" spc="-35" dirty="0"/>
              <a:t>o</a:t>
            </a:r>
            <a:r>
              <a:rPr lang="en-US" spc="165" dirty="0"/>
              <a:t>xim</a:t>
            </a:r>
            <a:r>
              <a:rPr lang="en-US" spc="49" dirty="0"/>
              <a:t>i</a:t>
            </a:r>
            <a:r>
              <a:rPr lang="en-US" spc="143" dirty="0"/>
              <a:t>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spc="-7" dirty="0">
                <a:latin typeface="Gill Sans MT"/>
                <a:cs typeface="Gill Sans MT"/>
              </a:rPr>
              <a:t>Bang</a:t>
            </a:r>
            <a:r>
              <a:rPr lang="en-US" spc="-127" dirty="0">
                <a:latin typeface="Gill Sans MT"/>
                <a:cs typeface="Gill Sans MT"/>
              </a:rPr>
              <a:t> </a:t>
            </a:r>
            <a:r>
              <a:rPr lang="en-US" spc="-102" dirty="0">
                <a:latin typeface="Gill Sans MT"/>
                <a:cs typeface="Gill Sans MT"/>
              </a:rPr>
              <a:t>W</a:t>
            </a:r>
            <a:r>
              <a:rPr lang="en-US" spc="-7" dirty="0">
                <a:latin typeface="Gill Sans MT"/>
                <a:cs typeface="Gill Sans MT"/>
              </a:rPr>
              <a:t>ong</a:t>
            </a:r>
            <a:r>
              <a:rPr lang="en-US" spc="74" dirty="0">
                <a:latin typeface="Gill Sans MT"/>
                <a:cs typeface="Gill Sans MT"/>
              </a:rPr>
              <a:t>, </a:t>
            </a:r>
            <a:r>
              <a:rPr lang="en-US" spc="-7" dirty="0">
                <a:latin typeface="Gill Sans MT"/>
                <a:cs typeface="Gill Sans MT"/>
              </a:rPr>
              <a:t>“</a:t>
            </a:r>
            <a:r>
              <a:rPr lang="en-US" dirty="0">
                <a:latin typeface="Gill Sans MT"/>
                <a:cs typeface="Gill Sans MT"/>
              </a:rPr>
              <a:t>G</a:t>
            </a:r>
            <a:r>
              <a:rPr lang="en-US" spc="-7" dirty="0">
                <a:latin typeface="Gill Sans MT"/>
                <a:cs typeface="Gill Sans MT"/>
              </a:rPr>
              <a:t>esta</a:t>
            </a:r>
            <a:r>
              <a:rPr lang="en-US" dirty="0">
                <a:latin typeface="Gill Sans MT"/>
                <a:cs typeface="Gill Sans MT"/>
              </a:rPr>
              <a:t>lt</a:t>
            </a:r>
            <a:r>
              <a:rPr lang="en-US" spc="-4" dirty="0">
                <a:latin typeface="Gill Sans MT"/>
                <a:cs typeface="Gill Sans MT"/>
              </a:rPr>
              <a:t> </a:t>
            </a:r>
            <a:r>
              <a:rPr lang="en-US" spc="-7" dirty="0">
                <a:latin typeface="Gill Sans MT"/>
                <a:cs typeface="Gill Sans MT"/>
              </a:rPr>
              <a:t>P</a:t>
            </a:r>
            <a:r>
              <a:rPr lang="en-US" dirty="0">
                <a:latin typeface="Gill Sans MT"/>
                <a:cs typeface="Gill Sans MT"/>
              </a:rPr>
              <a:t>rincipl</a:t>
            </a:r>
            <a:r>
              <a:rPr lang="en-US" spc="-7" dirty="0">
                <a:latin typeface="Gill Sans MT"/>
                <a:cs typeface="Gill Sans MT"/>
              </a:rPr>
              <a:t>es</a:t>
            </a:r>
            <a:r>
              <a:rPr lang="en-US" dirty="0">
                <a:latin typeface="Gill Sans MT"/>
                <a:cs typeface="Gill Sans MT"/>
              </a:rPr>
              <a:t>,</a:t>
            </a:r>
            <a:r>
              <a:rPr lang="en-US" spc="-102" dirty="0">
                <a:latin typeface="Gill Sans MT"/>
                <a:cs typeface="Gill Sans MT"/>
              </a:rPr>
              <a:t> </a:t>
            </a:r>
            <a:r>
              <a:rPr lang="en-US" spc="-7" dirty="0">
                <a:latin typeface="Gill Sans MT"/>
                <a:cs typeface="Gill Sans MT"/>
              </a:rPr>
              <a:t>1”</a:t>
            </a:r>
            <a:r>
              <a:rPr lang="en-US" dirty="0">
                <a:latin typeface="Gill Sans MT"/>
                <a:cs typeface="Gill Sans MT"/>
              </a:rPr>
              <a:t>,</a:t>
            </a:r>
            <a:r>
              <a:rPr lang="en-US" spc="-102" dirty="0">
                <a:latin typeface="Gill Sans MT"/>
                <a:cs typeface="Gill Sans MT"/>
              </a:rPr>
              <a:t> </a:t>
            </a:r>
            <a:r>
              <a:rPr lang="en-US" spc="-7" dirty="0">
                <a:latin typeface="Gill Sans MT"/>
                <a:cs typeface="Gill Sans MT"/>
              </a:rPr>
              <a:t>Na</a:t>
            </a:r>
            <a:r>
              <a:rPr lang="en-US" dirty="0">
                <a:latin typeface="Gill Sans MT"/>
                <a:cs typeface="Gill Sans MT"/>
              </a:rPr>
              <a:t>tu</a:t>
            </a:r>
            <a:r>
              <a:rPr lang="en-US" spc="-21" dirty="0">
                <a:latin typeface="Gill Sans MT"/>
                <a:cs typeface="Gill Sans MT"/>
              </a:rPr>
              <a:t>r</a:t>
            </a:r>
            <a:r>
              <a:rPr lang="en-US" dirty="0">
                <a:latin typeface="Gill Sans MT"/>
                <a:cs typeface="Gill Sans MT"/>
              </a:rPr>
              <a:t>e</a:t>
            </a:r>
            <a:r>
              <a:rPr lang="en-US" spc="-4" dirty="0">
                <a:latin typeface="Gill Sans MT"/>
                <a:cs typeface="Gill Sans MT"/>
              </a:rPr>
              <a:t> </a:t>
            </a:r>
            <a:r>
              <a:rPr lang="en-US" spc="-7" dirty="0">
                <a:latin typeface="Gill Sans MT"/>
                <a:cs typeface="Gill Sans MT"/>
              </a:rPr>
              <a:t>Methods</a:t>
            </a:r>
            <a:endParaRPr lang="en-US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8578462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988563" y="1755224"/>
            <a:ext cx="6206301" cy="43826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pc="109" dirty="0"/>
              <a:t>co</a:t>
            </a:r>
            <a:r>
              <a:rPr lang="en-US" spc="60" dirty="0"/>
              <a:t>nnectedness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spc="-70" dirty="0">
                <a:latin typeface="Gill Sans MT"/>
                <a:cs typeface="Gill Sans MT"/>
              </a:rPr>
              <a:t>W</a:t>
            </a:r>
            <a:r>
              <a:rPr lang="en-US" spc="-7" dirty="0">
                <a:latin typeface="Gill Sans MT"/>
                <a:cs typeface="Gill Sans MT"/>
              </a:rPr>
              <a:t>a</a:t>
            </a:r>
            <a:r>
              <a:rPr lang="en-US" spc="-28" dirty="0">
                <a:latin typeface="Gill Sans MT"/>
                <a:cs typeface="Gill Sans MT"/>
              </a:rPr>
              <a:t>r</a:t>
            </a:r>
            <a:r>
              <a:rPr lang="en-US" spc="18" dirty="0">
                <a:latin typeface="Gill Sans MT"/>
                <a:cs typeface="Gill Sans MT"/>
              </a:rPr>
              <a:t>e</a:t>
            </a:r>
            <a:r>
              <a:rPr lang="en-US" spc="74" dirty="0">
                <a:latin typeface="Gill Sans MT"/>
                <a:cs typeface="Gill Sans MT"/>
              </a:rPr>
              <a:t>, </a:t>
            </a:r>
            <a:r>
              <a:rPr lang="en-US" spc="-7" dirty="0">
                <a:latin typeface="Gill Sans MT"/>
                <a:cs typeface="Gill Sans MT"/>
              </a:rPr>
              <a:t>“</a:t>
            </a:r>
            <a:r>
              <a:rPr lang="en-US" dirty="0">
                <a:latin typeface="Gill Sans MT"/>
                <a:cs typeface="Gill Sans MT"/>
              </a:rPr>
              <a:t>In</a:t>
            </a:r>
            <a:r>
              <a:rPr lang="en-US" spc="-11" dirty="0">
                <a:latin typeface="Gill Sans MT"/>
                <a:cs typeface="Gill Sans MT"/>
              </a:rPr>
              <a:t>f</a:t>
            </a:r>
            <a:r>
              <a:rPr lang="en-US" spc="-7" dirty="0">
                <a:latin typeface="Gill Sans MT"/>
                <a:cs typeface="Gill Sans MT"/>
              </a:rPr>
              <a:t>orma</a:t>
            </a:r>
            <a:r>
              <a:rPr lang="en-US" dirty="0">
                <a:latin typeface="Gill Sans MT"/>
                <a:cs typeface="Gill Sans MT"/>
              </a:rPr>
              <a:t>ti</a:t>
            </a:r>
            <a:r>
              <a:rPr lang="en-US" spc="-7" dirty="0">
                <a:latin typeface="Gill Sans MT"/>
                <a:cs typeface="Gill Sans MT"/>
              </a:rPr>
              <a:t>o</a:t>
            </a:r>
            <a:r>
              <a:rPr lang="en-US" dirty="0">
                <a:latin typeface="Gill Sans MT"/>
                <a:cs typeface="Gill Sans MT"/>
              </a:rPr>
              <a:t>n</a:t>
            </a:r>
            <a:r>
              <a:rPr lang="en-US" spc="-151" dirty="0">
                <a:latin typeface="Gill Sans MT"/>
                <a:cs typeface="Gill Sans MT"/>
              </a:rPr>
              <a:t> </a:t>
            </a:r>
            <a:r>
              <a:rPr lang="en-US" dirty="0">
                <a:latin typeface="Gill Sans MT"/>
                <a:cs typeface="Gill Sans MT"/>
              </a:rPr>
              <a:t>Vi</a:t>
            </a:r>
            <a:r>
              <a:rPr lang="en-US" spc="-7" dirty="0">
                <a:latin typeface="Gill Sans MT"/>
                <a:cs typeface="Gill Sans MT"/>
              </a:rPr>
              <a:t>sua</a:t>
            </a:r>
            <a:r>
              <a:rPr lang="en-US" dirty="0">
                <a:latin typeface="Gill Sans MT"/>
                <a:cs typeface="Gill Sans MT"/>
              </a:rPr>
              <a:t>li</a:t>
            </a:r>
            <a:r>
              <a:rPr lang="en-US" spc="-7" dirty="0">
                <a:latin typeface="Gill Sans MT"/>
                <a:cs typeface="Gill Sans MT"/>
              </a:rPr>
              <a:t>za</a:t>
            </a:r>
            <a:r>
              <a:rPr lang="en-US" dirty="0">
                <a:latin typeface="Gill Sans MT"/>
                <a:cs typeface="Gill Sans MT"/>
              </a:rPr>
              <a:t>ti</a:t>
            </a:r>
            <a:r>
              <a:rPr lang="en-US" spc="-7" dirty="0">
                <a:latin typeface="Gill Sans MT"/>
                <a:cs typeface="Gill Sans MT"/>
              </a:rPr>
              <a:t>on”</a:t>
            </a:r>
            <a:endParaRPr lang="en-US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3983180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372718" y="1750270"/>
            <a:ext cx="1446565" cy="4134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" name="object 4"/>
          <p:cNvSpPr txBox="1"/>
          <p:nvPr/>
        </p:nvSpPr>
        <p:spPr>
          <a:xfrm>
            <a:off x="2673906" y="2159846"/>
            <a:ext cx="1273335" cy="4112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672" dirty="0">
                <a:latin typeface="Gill Sans MT"/>
                <a:cs typeface="Gill Sans MT"/>
              </a:rPr>
              <a:t>S</a:t>
            </a:r>
            <a:r>
              <a:rPr sz="2672" spc="-4" dirty="0">
                <a:latin typeface="Gill Sans MT"/>
                <a:cs typeface="Gill Sans MT"/>
              </a:rPr>
              <a:t>i</a:t>
            </a:r>
            <a:r>
              <a:rPr sz="2672" dirty="0">
                <a:latin typeface="Gill Sans MT"/>
                <a:cs typeface="Gill Sans MT"/>
              </a:rPr>
              <a:t>m</a:t>
            </a:r>
            <a:r>
              <a:rPr sz="2672" spc="-4" dirty="0">
                <a:latin typeface="Gill Sans MT"/>
                <a:cs typeface="Gill Sans MT"/>
              </a:rPr>
              <a:t>il</a:t>
            </a:r>
            <a:r>
              <a:rPr sz="2672" spc="-14" dirty="0">
                <a:latin typeface="Gill Sans MT"/>
                <a:cs typeface="Gill Sans MT"/>
              </a:rPr>
              <a:t>a</a:t>
            </a:r>
            <a:r>
              <a:rPr sz="2672" dirty="0">
                <a:latin typeface="Gill Sans MT"/>
                <a:cs typeface="Gill Sans MT"/>
              </a:rPr>
              <a:t>r</a:t>
            </a:r>
            <a:r>
              <a:rPr sz="2672" spc="-4" dirty="0">
                <a:latin typeface="Gill Sans MT"/>
                <a:cs typeface="Gill Sans MT"/>
              </a:rPr>
              <a:t>i</a:t>
            </a:r>
            <a:r>
              <a:rPr sz="2672" spc="-11" dirty="0">
                <a:latin typeface="Gill Sans MT"/>
                <a:cs typeface="Gill Sans MT"/>
              </a:rPr>
              <a:t>ty</a:t>
            </a:r>
            <a:endParaRPr sz="2672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88158" y="3561764"/>
            <a:ext cx="1640334" cy="4112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672" spc="-18" dirty="0">
                <a:latin typeface="Gill Sans MT"/>
                <a:cs typeface="Gill Sans MT"/>
              </a:rPr>
              <a:t>Connect</a:t>
            </a:r>
            <a:r>
              <a:rPr sz="2672" spc="-4" dirty="0">
                <a:latin typeface="Gill Sans MT"/>
                <a:cs typeface="Gill Sans MT"/>
              </a:rPr>
              <a:t>i</a:t>
            </a:r>
            <a:r>
              <a:rPr sz="2672" spc="-18" dirty="0">
                <a:latin typeface="Gill Sans MT"/>
                <a:cs typeface="Gill Sans MT"/>
              </a:rPr>
              <a:t>o</a:t>
            </a:r>
            <a:r>
              <a:rPr sz="2672" dirty="0">
                <a:latin typeface="Gill Sans MT"/>
                <a:cs typeface="Gill Sans MT"/>
              </a:rPr>
              <a:t>n</a:t>
            </a:r>
            <a:endParaRPr sz="2672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25213" y="5097623"/>
            <a:ext cx="1358164" cy="4112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672" dirty="0">
                <a:latin typeface="Gill Sans MT"/>
                <a:cs typeface="Gill Sans MT"/>
              </a:rPr>
              <a:t>Enc</a:t>
            </a:r>
            <a:r>
              <a:rPr sz="2672" spc="-4" dirty="0">
                <a:latin typeface="Gill Sans MT"/>
                <a:cs typeface="Gill Sans MT"/>
              </a:rPr>
              <a:t>l</a:t>
            </a:r>
            <a:r>
              <a:rPr sz="2672" spc="-14" dirty="0">
                <a:latin typeface="Gill Sans MT"/>
                <a:cs typeface="Gill Sans MT"/>
              </a:rPr>
              <a:t>osu</a:t>
            </a:r>
            <a:r>
              <a:rPr sz="2672" spc="-67" dirty="0">
                <a:latin typeface="Gill Sans MT"/>
                <a:cs typeface="Gill Sans MT"/>
              </a:rPr>
              <a:t>r</a:t>
            </a:r>
            <a:r>
              <a:rPr sz="2672" dirty="0">
                <a:latin typeface="Gill Sans MT"/>
                <a:cs typeface="Gill Sans MT"/>
              </a:rPr>
              <a:t>e</a:t>
            </a:r>
            <a:endParaRPr sz="2672">
              <a:latin typeface="Gill Sans MT"/>
              <a:cs typeface="Gill Sans MT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pc="32" dirty="0"/>
              <a:t>g</a:t>
            </a:r>
            <a:r>
              <a:rPr lang="en-US" spc="-7" dirty="0"/>
              <a:t>r</a:t>
            </a:r>
            <a:r>
              <a:rPr lang="en-US" spc="134" dirty="0"/>
              <a:t>o</a:t>
            </a:r>
            <a:r>
              <a:rPr lang="en-US" spc="105" dirty="0"/>
              <a:t>u</a:t>
            </a:r>
            <a:r>
              <a:rPr lang="en-US" spc="148" dirty="0"/>
              <a:t>ping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spc="-7" dirty="0">
                <a:latin typeface="Gill Sans MT"/>
                <a:cs typeface="Gill Sans MT"/>
              </a:rPr>
              <a:t>Bang</a:t>
            </a:r>
            <a:r>
              <a:rPr lang="en-US" spc="-127" dirty="0">
                <a:latin typeface="Gill Sans MT"/>
                <a:cs typeface="Gill Sans MT"/>
              </a:rPr>
              <a:t> </a:t>
            </a:r>
            <a:r>
              <a:rPr lang="en-US" spc="-102" dirty="0">
                <a:latin typeface="Gill Sans MT"/>
                <a:cs typeface="Gill Sans MT"/>
              </a:rPr>
              <a:t>W</a:t>
            </a:r>
            <a:r>
              <a:rPr lang="en-US" spc="-7" dirty="0">
                <a:latin typeface="Gill Sans MT"/>
                <a:cs typeface="Gill Sans MT"/>
              </a:rPr>
              <a:t>ong</a:t>
            </a:r>
            <a:r>
              <a:rPr lang="en-US" spc="74" dirty="0">
                <a:latin typeface="Gill Sans MT"/>
                <a:cs typeface="Gill Sans MT"/>
              </a:rPr>
              <a:t>, </a:t>
            </a:r>
            <a:r>
              <a:rPr lang="en-US" spc="-7" dirty="0">
                <a:latin typeface="Gill Sans MT"/>
                <a:cs typeface="Gill Sans MT"/>
              </a:rPr>
              <a:t>“</a:t>
            </a:r>
            <a:r>
              <a:rPr lang="en-US" dirty="0">
                <a:latin typeface="Gill Sans MT"/>
                <a:cs typeface="Gill Sans MT"/>
              </a:rPr>
              <a:t>G</a:t>
            </a:r>
            <a:r>
              <a:rPr lang="en-US" spc="-7" dirty="0">
                <a:latin typeface="Gill Sans MT"/>
                <a:cs typeface="Gill Sans MT"/>
              </a:rPr>
              <a:t>esta</a:t>
            </a:r>
            <a:r>
              <a:rPr lang="en-US" dirty="0">
                <a:latin typeface="Gill Sans MT"/>
                <a:cs typeface="Gill Sans MT"/>
              </a:rPr>
              <a:t>lt</a:t>
            </a:r>
            <a:r>
              <a:rPr lang="en-US" spc="-4" dirty="0">
                <a:latin typeface="Gill Sans MT"/>
                <a:cs typeface="Gill Sans MT"/>
              </a:rPr>
              <a:t> </a:t>
            </a:r>
            <a:r>
              <a:rPr lang="en-US" spc="-7" dirty="0">
                <a:latin typeface="Gill Sans MT"/>
                <a:cs typeface="Gill Sans MT"/>
              </a:rPr>
              <a:t>P</a:t>
            </a:r>
            <a:r>
              <a:rPr lang="en-US" dirty="0">
                <a:latin typeface="Gill Sans MT"/>
                <a:cs typeface="Gill Sans MT"/>
              </a:rPr>
              <a:t>rincipl</a:t>
            </a:r>
            <a:r>
              <a:rPr lang="en-US" spc="-7" dirty="0">
                <a:latin typeface="Gill Sans MT"/>
                <a:cs typeface="Gill Sans MT"/>
              </a:rPr>
              <a:t>es</a:t>
            </a:r>
            <a:r>
              <a:rPr lang="en-US" dirty="0">
                <a:latin typeface="Gill Sans MT"/>
                <a:cs typeface="Gill Sans MT"/>
              </a:rPr>
              <a:t>,</a:t>
            </a:r>
            <a:r>
              <a:rPr lang="en-US" spc="-102" dirty="0">
                <a:latin typeface="Gill Sans MT"/>
                <a:cs typeface="Gill Sans MT"/>
              </a:rPr>
              <a:t> </a:t>
            </a:r>
            <a:r>
              <a:rPr lang="en-US" spc="-7" dirty="0">
                <a:latin typeface="Gill Sans MT"/>
                <a:cs typeface="Gill Sans MT"/>
              </a:rPr>
              <a:t>1”</a:t>
            </a:r>
            <a:r>
              <a:rPr lang="en-US" dirty="0">
                <a:latin typeface="Gill Sans MT"/>
                <a:cs typeface="Gill Sans MT"/>
              </a:rPr>
              <a:t>,</a:t>
            </a:r>
            <a:r>
              <a:rPr lang="en-US" spc="-102" dirty="0">
                <a:latin typeface="Gill Sans MT"/>
                <a:cs typeface="Gill Sans MT"/>
              </a:rPr>
              <a:t> </a:t>
            </a:r>
            <a:r>
              <a:rPr lang="en-US" spc="-7" dirty="0">
                <a:latin typeface="Gill Sans MT"/>
                <a:cs typeface="Gill Sans MT"/>
              </a:rPr>
              <a:t>Na</a:t>
            </a:r>
            <a:r>
              <a:rPr lang="en-US" dirty="0">
                <a:latin typeface="Gill Sans MT"/>
                <a:cs typeface="Gill Sans MT"/>
              </a:rPr>
              <a:t>tu</a:t>
            </a:r>
            <a:r>
              <a:rPr lang="en-US" spc="-21" dirty="0">
                <a:latin typeface="Gill Sans MT"/>
                <a:cs typeface="Gill Sans MT"/>
              </a:rPr>
              <a:t>r</a:t>
            </a:r>
            <a:r>
              <a:rPr lang="en-US" dirty="0">
                <a:latin typeface="Gill Sans MT"/>
                <a:cs typeface="Gill Sans MT"/>
              </a:rPr>
              <a:t>e</a:t>
            </a:r>
            <a:r>
              <a:rPr lang="en-US" spc="-4" dirty="0">
                <a:latin typeface="Gill Sans MT"/>
                <a:cs typeface="Gill Sans MT"/>
              </a:rPr>
              <a:t> </a:t>
            </a:r>
            <a:r>
              <a:rPr lang="en-US" spc="-7" dirty="0">
                <a:latin typeface="Gill Sans MT"/>
                <a:cs typeface="Gill Sans MT"/>
              </a:rPr>
              <a:t>Methods</a:t>
            </a:r>
            <a:endParaRPr lang="en-US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65089700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49247" y="1473458"/>
            <a:ext cx="3002665" cy="2321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" name="object 4"/>
          <p:cNvSpPr/>
          <p:nvPr/>
        </p:nvSpPr>
        <p:spPr>
          <a:xfrm>
            <a:off x="6774637" y="1598470"/>
            <a:ext cx="3002665" cy="23216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5"/>
          <p:cNvSpPr txBox="1"/>
          <p:nvPr/>
        </p:nvSpPr>
        <p:spPr>
          <a:xfrm>
            <a:off x="3481295" y="1446670"/>
            <a:ext cx="1436022" cy="4112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spcBef>
                <a:spcPts val="204"/>
              </a:spcBef>
            </a:pPr>
            <a:r>
              <a:rPr sz="2672" spc="-14" dirty="0">
                <a:latin typeface="Gill Sans MT"/>
                <a:cs typeface="Gill Sans MT"/>
              </a:rPr>
              <a:t>p</a:t>
            </a:r>
            <a:r>
              <a:rPr sz="2672" spc="-77" dirty="0">
                <a:latin typeface="Gill Sans MT"/>
                <a:cs typeface="Gill Sans MT"/>
              </a:rPr>
              <a:t>r</a:t>
            </a:r>
            <a:r>
              <a:rPr sz="2672" spc="-60" dirty="0">
                <a:latin typeface="Gill Sans MT"/>
                <a:cs typeface="Gill Sans MT"/>
              </a:rPr>
              <a:t>o</a:t>
            </a:r>
            <a:r>
              <a:rPr sz="2672" dirty="0">
                <a:latin typeface="Gill Sans MT"/>
                <a:cs typeface="Gill Sans MT"/>
              </a:rPr>
              <a:t>x</a:t>
            </a:r>
            <a:r>
              <a:rPr sz="2672" spc="-4" dirty="0">
                <a:latin typeface="Gill Sans MT"/>
                <a:cs typeface="Gill Sans MT"/>
              </a:rPr>
              <a:t>i</a:t>
            </a:r>
            <a:r>
              <a:rPr sz="2672" dirty="0">
                <a:latin typeface="Gill Sans MT"/>
                <a:cs typeface="Gill Sans MT"/>
              </a:rPr>
              <a:t>m</a:t>
            </a:r>
            <a:r>
              <a:rPr sz="2672" spc="-4" dirty="0">
                <a:latin typeface="Gill Sans MT"/>
                <a:cs typeface="Gill Sans MT"/>
              </a:rPr>
              <a:t>i</a:t>
            </a:r>
            <a:r>
              <a:rPr sz="2672" spc="-11" dirty="0">
                <a:latin typeface="Gill Sans MT"/>
                <a:cs typeface="Gill Sans MT"/>
              </a:rPr>
              <a:t>ty</a:t>
            </a:r>
            <a:endParaRPr sz="2672" dirty="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32408" y="1499069"/>
            <a:ext cx="1248779" cy="4112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672" spc="-11" dirty="0">
                <a:latin typeface="Gill Sans MT"/>
                <a:cs typeface="Gill Sans MT"/>
              </a:rPr>
              <a:t>s</a:t>
            </a:r>
            <a:r>
              <a:rPr sz="2672" spc="-4" dirty="0">
                <a:latin typeface="Gill Sans MT"/>
                <a:cs typeface="Gill Sans MT"/>
              </a:rPr>
              <a:t>i</a:t>
            </a:r>
            <a:r>
              <a:rPr sz="2672" dirty="0">
                <a:latin typeface="Gill Sans MT"/>
                <a:cs typeface="Gill Sans MT"/>
              </a:rPr>
              <a:t>m</a:t>
            </a:r>
            <a:r>
              <a:rPr sz="2672" spc="-4" dirty="0">
                <a:latin typeface="Gill Sans MT"/>
                <a:cs typeface="Gill Sans MT"/>
              </a:rPr>
              <a:t>il</a:t>
            </a:r>
            <a:r>
              <a:rPr sz="2672" spc="-14" dirty="0">
                <a:latin typeface="Gill Sans MT"/>
                <a:cs typeface="Gill Sans MT"/>
              </a:rPr>
              <a:t>a</a:t>
            </a:r>
            <a:r>
              <a:rPr sz="2672" dirty="0">
                <a:latin typeface="Gill Sans MT"/>
                <a:cs typeface="Gill Sans MT"/>
              </a:rPr>
              <a:t>r</a:t>
            </a:r>
            <a:r>
              <a:rPr sz="2672" spc="-4" dirty="0">
                <a:latin typeface="Gill Sans MT"/>
                <a:cs typeface="Gill Sans MT"/>
              </a:rPr>
              <a:t>i</a:t>
            </a:r>
            <a:r>
              <a:rPr sz="2672" spc="-11" dirty="0">
                <a:latin typeface="Gill Sans MT"/>
                <a:cs typeface="Gill Sans MT"/>
              </a:rPr>
              <a:t>ty</a:t>
            </a:r>
            <a:endParaRPr sz="2672">
              <a:latin typeface="Gill Sans MT"/>
              <a:cs typeface="Gill Sans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95859" y="4223718"/>
            <a:ext cx="3002665" cy="23216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8"/>
          <p:cNvSpPr txBox="1"/>
          <p:nvPr/>
        </p:nvSpPr>
        <p:spPr>
          <a:xfrm>
            <a:off x="5418860" y="4168964"/>
            <a:ext cx="1351020" cy="4112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672" dirty="0">
                <a:latin typeface="Gill Sans MT"/>
                <a:cs typeface="Gill Sans MT"/>
              </a:rPr>
              <a:t>encl</a:t>
            </a:r>
            <a:r>
              <a:rPr sz="2672" spc="-14" dirty="0">
                <a:latin typeface="Gill Sans MT"/>
                <a:cs typeface="Gill Sans MT"/>
              </a:rPr>
              <a:t>osu</a:t>
            </a:r>
            <a:r>
              <a:rPr sz="2672" spc="-67" dirty="0">
                <a:latin typeface="Gill Sans MT"/>
                <a:cs typeface="Gill Sans MT"/>
              </a:rPr>
              <a:t>r</a:t>
            </a:r>
            <a:r>
              <a:rPr sz="2672" dirty="0">
                <a:latin typeface="Gill Sans MT"/>
                <a:cs typeface="Gill Sans MT"/>
              </a:rPr>
              <a:t>e</a:t>
            </a:r>
            <a:endParaRPr sz="2672">
              <a:latin typeface="Gill Sans MT"/>
              <a:cs typeface="Gill Sans M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grouping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Jorge Camoes</a:t>
            </a:r>
          </a:p>
        </p:txBody>
      </p:sp>
    </p:spTree>
    <p:extLst>
      <p:ext uri="{BB962C8B-B14F-4D97-AF65-F5344CB8AC3E}">
        <p14:creationId xmlns:p14="http://schemas.microsoft.com/office/powerpoint/2010/main" val="37328855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917223" y="1598470"/>
            <a:ext cx="4357555" cy="36610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continuity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Bang Wong, “Gestalt Principles, II”, Nature Methods</a:t>
            </a:r>
          </a:p>
        </p:txBody>
      </p:sp>
    </p:spTree>
    <p:extLst>
      <p:ext uri="{BB962C8B-B14F-4D97-AF65-F5344CB8AC3E}">
        <p14:creationId xmlns:p14="http://schemas.microsoft.com/office/powerpoint/2010/main" val="34572825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42188" y="1437349"/>
            <a:ext cx="5107625" cy="39739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continuity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Bang Wong, “Gestalt Principles, II”, Nature Methods</a:t>
            </a:r>
          </a:p>
        </p:txBody>
      </p:sp>
    </p:spTree>
    <p:extLst>
      <p:ext uri="{BB962C8B-B14F-4D97-AF65-F5344CB8AC3E}">
        <p14:creationId xmlns:p14="http://schemas.microsoft.com/office/powerpoint/2010/main" val="3200687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444" y="2500341"/>
            <a:ext cx="4350580" cy="28038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28259" y="2745900"/>
            <a:ext cx="1339412" cy="1330483"/>
          </a:xfrm>
          <a:prstGeom prst="rect">
            <a:avLst/>
          </a:prstGeom>
          <a:scene3d>
            <a:camera prst="orthographicFront">
              <a:rot lat="10800000" lon="10800000" rev="0"/>
            </a:camera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64119" y="1982435"/>
            <a:ext cx="2857413" cy="28574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9763" y="1678835"/>
            <a:ext cx="2297906" cy="346461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952657" y="1500247"/>
            <a:ext cx="10393839" cy="53576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52657" y="1052435"/>
            <a:ext cx="1277144" cy="395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69" dirty="0"/>
              <a:t>Simulation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43108" y="1052435"/>
            <a:ext cx="1695721" cy="395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969" dirty="0"/>
              <a:t>Understanding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EA3B546A-BAE8-AF4F-B5C4-14ECE44CC8FA}"/>
              </a:ext>
            </a:extLst>
          </p:cNvPr>
          <p:cNvSpPr/>
          <p:nvPr/>
        </p:nvSpPr>
        <p:spPr>
          <a:xfrm rot="5400000">
            <a:off x="1462982" y="4119507"/>
            <a:ext cx="491468" cy="229790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500FE1-ED40-074B-9D2E-9CDA0B0B714A}"/>
              </a:ext>
            </a:extLst>
          </p:cNvPr>
          <p:cNvSpPr txBox="1"/>
          <p:nvPr/>
        </p:nvSpPr>
        <p:spPr>
          <a:xfrm>
            <a:off x="1190472" y="5514194"/>
            <a:ext cx="1025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5CFFBA8-9AEB-A14B-A8E2-BDE2E17BE9EA}"/>
              </a:ext>
            </a:extLst>
          </p:cNvPr>
          <p:cNvSpPr/>
          <p:nvPr/>
        </p:nvSpPr>
        <p:spPr>
          <a:xfrm rot="5400000">
            <a:off x="5022175" y="3608185"/>
            <a:ext cx="491468" cy="332054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730BCA-FA7A-CB42-8141-1659C6F59784}"/>
              </a:ext>
            </a:extLst>
          </p:cNvPr>
          <p:cNvSpPr txBox="1"/>
          <p:nvPr/>
        </p:nvSpPr>
        <p:spPr>
          <a:xfrm>
            <a:off x="4715867" y="5514194"/>
            <a:ext cx="1104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Hardware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A0FEA752-9ADB-CC4D-8A48-D2DA9601F077}"/>
              </a:ext>
            </a:extLst>
          </p:cNvPr>
          <p:cNvSpPr/>
          <p:nvPr/>
        </p:nvSpPr>
        <p:spPr>
          <a:xfrm rot="5400000">
            <a:off x="9226375" y="3108332"/>
            <a:ext cx="491468" cy="432025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D9533E-572A-9B47-B94A-18D7C33072A8}"/>
              </a:ext>
            </a:extLst>
          </p:cNvPr>
          <p:cNvSpPr txBox="1"/>
          <p:nvPr/>
        </p:nvSpPr>
        <p:spPr>
          <a:xfrm>
            <a:off x="9261154" y="5514194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</a:t>
            </a:r>
          </a:p>
        </p:txBody>
      </p:sp>
    </p:spTree>
    <p:extLst>
      <p:ext uri="{BB962C8B-B14F-4D97-AF65-F5344CB8AC3E}">
        <p14:creationId xmlns:p14="http://schemas.microsoft.com/office/powerpoint/2010/main" val="23751255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88735" y="1700512"/>
            <a:ext cx="3746546" cy="39485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" name="object 3"/>
          <p:cNvSpPr/>
          <p:nvPr/>
        </p:nvSpPr>
        <p:spPr>
          <a:xfrm>
            <a:off x="6169441" y="1700512"/>
            <a:ext cx="3821348" cy="39520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closure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90511A-470D-C240-9617-152CCAF9EAE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1391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238494" y="2214600"/>
            <a:ext cx="3333690" cy="33217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" name="object 4"/>
          <p:cNvSpPr/>
          <p:nvPr/>
        </p:nvSpPr>
        <p:spPr>
          <a:xfrm>
            <a:off x="6185294" y="1902070"/>
            <a:ext cx="3893225" cy="40986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figure / ground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61D71D-B249-C64C-A7DD-12B6D03C904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5940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common fate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A. Rutledge</a:t>
            </a:r>
          </a:p>
        </p:txBody>
      </p:sp>
      <p:sp>
        <p:nvSpPr>
          <p:cNvPr id="2" name="Rectangle 1"/>
          <p:cNvSpPr/>
          <p:nvPr/>
        </p:nvSpPr>
        <p:spPr>
          <a:xfrm>
            <a:off x="3521062" y="3595087"/>
            <a:ext cx="385751" cy="3857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6"/>
          </a:p>
        </p:txBody>
      </p:sp>
      <p:sp>
        <p:nvSpPr>
          <p:cNvPr id="7" name="Rectangle 6"/>
          <p:cNvSpPr/>
          <p:nvPr/>
        </p:nvSpPr>
        <p:spPr>
          <a:xfrm>
            <a:off x="4060093" y="3591678"/>
            <a:ext cx="385751" cy="3857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6"/>
          </a:p>
        </p:txBody>
      </p:sp>
      <p:sp>
        <p:nvSpPr>
          <p:cNvPr id="8" name="Rectangle 7"/>
          <p:cNvSpPr/>
          <p:nvPr/>
        </p:nvSpPr>
        <p:spPr>
          <a:xfrm>
            <a:off x="6170976" y="4811273"/>
            <a:ext cx="385751" cy="3857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6"/>
          </a:p>
        </p:txBody>
      </p:sp>
      <p:sp>
        <p:nvSpPr>
          <p:cNvPr id="9" name="Rectangle 8"/>
          <p:cNvSpPr/>
          <p:nvPr/>
        </p:nvSpPr>
        <p:spPr>
          <a:xfrm>
            <a:off x="7424697" y="3784553"/>
            <a:ext cx="385751" cy="3857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6"/>
          </a:p>
        </p:txBody>
      </p:sp>
      <p:sp>
        <p:nvSpPr>
          <p:cNvPr id="10" name="Rectangle 9"/>
          <p:cNvSpPr/>
          <p:nvPr/>
        </p:nvSpPr>
        <p:spPr>
          <a:xfrm>
            <a:off x="6942508" y="4195388"/>
            <a:ext cx="385751" cy="3857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6"/>
          </a:p>
        </p:txBody>
      </p:sp>
    </p:spTree>
    <p:extLst>
      <p:ext uri="{BB962C8B-B14F-4D97-AF65-F5344CB8AC3E}">
        <p14:creationId xmlns:p14="http://schemas.microsoft.com/office/powerpoint/2010/main" val="4042258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8037E-6 -1.19792E-6 L 0.10986 -1.1979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9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672E-6 2.1875E-6 L 0.10986 2.1875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9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20608E-6 4.63542E-6 L 0.01757 -0.1658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9" y="-830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8925E-6 -4.94792E-6 L 0.01757 -0.1658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9" y="-830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4798E-6 3.90625E-6 L 0.01757 -0.1658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9" y="-8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85800" y="827733"/>
            <a:ext cx="10820400" cy="5202536"/>
          </a:xfrm>
        </p:spPr>
        <p:txBody>
          <a:bodyPr>
            <a:normAutofit/>
          </a:bodyPr>
          <a:lstStyle/>
          <a:p>
            <a:r>
              <a:rPr lang="en-US" dirty="0"/>
              <a:t>Gestalt principles</a:t>
            </a:r>
          </a:p>
          <a:p>
            <a:pPr lvl="1"/>
            <a:r>
              <a:rPr lang="en-US" sz="2531" b="1" dirty="0"/>
              <a:t>similarity</a:t>
            </a:r>
            <a:r>
              <a:rPr lang="en-US" sz="2531" dirty="0"/>
              <a:t>: things that look like each other (size, color, shape) are related</a:t>
            </a:r>
          </a:p>
          <a:p>
            <a:pPr lvl="1"/>
            <a:r>
              <a:rPr lang="en-US" sz="2531" b="1" dirty="0"/>
              <a:t>proximity</a:t>
            </a:r>
            <a:r>
              <a:rPr lang="en-US" sz="2531" dirty="0"/>
              <a:t>: things that are visually close to each other are related</a:t>
            </a:r>
          </a:p>
          <a:p>
            <a:pPr lvl="1"/>
            <a:r>
              <a:rPr lang="en-US" sz="2531" b="1" dirty="0"/>
              <a:t>connection</a:t>
            </a:r>
            <a:r>
              <a:rPr lang="en-US" sz="2531" dirty="0"/>
              <a:t>: things that are visually connected are related</a:t>
            </a:r>
          </a:p>
          <a:p>
            <a:pPr lvl="1"/>
            <a:r>
              <a:rPr lang="en-US" sz="2531" b="1" dirty="0"/>
              <a:t>continuity</a:t>
            </a:r>
            <a:r>
              <a:rPr lang="en-US" sz="2531" dirty="0"/>
              <a:t>: we complete hidden objects into simple, familiar shapes</a:t>
            </a:r>
          </a:p>
          <a:p>
            <a:pPr lvl="1"/>
            <a:r>
              <a:rPr lang="en-US" sz="2531" b="1" dirty="0"/>
              <a:t>closure</a:t>
            </a:r>
            <a:r>
              <a:rPr lang="en-US" sz="2531" dirty="0"/>
              <a:t>: we see incomplete shapes as complete</a:t>
            </a:r>
          </a:p>
          <a:p>
            <a:pPr lvl="1"/>
            <a:r>
              <a:rPr lang="en-US" sz="2531" b="1" dirty="0"/>
              <a:t>figure / ground</a:t>
            </a:r>
            <a:r>
              <a:rPr lang="en-US" sz="2531" dirty="0"/>
              <a:t>: elements are perceived as either figures or background</a:t>
            </a:r>
          </a:p>
          <a:p>
            <a:pPr lvl="1"/>
            <a:r>
              <a:rPr lang="en-US" sz="2531" b="1" dirty="0"/>
              <a:t>common fate</a:t>
            </a:r>
            <a:r>
              <a:rPr lang="en-US" sz="2531" dirty="0"/>
              <a:t>: elements with the same moving direction are perceived as a unit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65621-3605-7A42-9C45-80F97F277D5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409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90718" y="3460252"/>
            <a:ext cx="2678824" cy="0"/>
          </a:xfrm>
          <a:custGeom>
            <a:avLst/>
            <a:gdLst/>
            <a:ahLst/>
            <a:cxnLst/>
            <a:rect l="l" t="t" r="r" b="b"/>
            <a:pathLst>
              <a:path w="3810000">
                <a:moveTo>
                  <a:pt x="0" y="0"/>
                </a:moveTo>
                <a:lnTo>
                  <a:pt x="3810000" y="0"/>
                </a:lnTo>
              </a:path>
            </a:pathLst>
          </a:custGeom>
          <a:ln w="88900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" name="object 3"/>
          <p:cNvSpPr/>
          <p:nvPr/>
        </p:nvSpPr>
        <p:spPr>
          <a:xfrm>
            <a:off x="2524234" y="3460253"/>
            <a:ext cx="2910989" cy="0"/>
          </a:xfrm>
          <a:custGeom>
            <a:avLst/>
            <a:gdLst/>
            <a:ahLst/>
            <a:cxnLst/>
            <a:rect l="l" t="t" r="r" b="b"/>
            <a:pathLst>
              <a:path w="4140200">
                <a:moveTo>
                  <a:pt x="0" y="0"/>
                </a:moveTo>
                <a:lnTo>
                  <a:pt x="4140199" y="0"/>
                </a:lnTo>
              </a:path>
            </a:pathLst>
          </a:custGeom>
          <a:ln w="88900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AXIS OF ALIGNMENT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4F986A-3317-9742-BD54-FCCE1E0492A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221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00512" y="2116376"/>
            <a:ext cx="0" cy="2678824"/>
          </a:xfrm>
          <a:custGeom>
            <a:avLst/>
            <a:gdLst/>
            <a:ahLst/>
            <a:cxnLst/>
            <a:rect l="l" t="t" r="r" b="b"/>
            <a:pathLst>
              <a:path h="3810000">
                <a:moveTo>
                  <a:pt x="0" y="0"/>
                </a:moveTo>
                <a:lnTo>
                  <a:pt x="0" y="3810000"/>
                </a:lnTo>
              </a:path>
            </a:pathLst>
          </a:custGeom>
          <a:ln w="88900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" name="object 3"/>
          <p:cNvSpPr/>
          <p:nvPr/>
        </p:nvSpPr>
        <p:spPr>
          <a:xfrm>
            <a:off x="5805794" y="2000294"/>
            <a:ext cx="0" cy="2910989"/>
          </a:xfrm>
          <a:custGeom>
            <a:avLst/>
            <a:gdLst/>
            <a:ahLst/>
            <a:cxnLst/>
            <a:rect l="l" t="t" r="r" b="b"/>
            <a:pathLst>
              <a:path h="4140200">
                <a:moveTo>
                  <a:pt x="0" y="0"/>
                </a:moveTo>
                <a:lnTo>
                  <a:pt x="0" y="4140199"/>
                </a:lnTo>
              </a:path>
            </a:pathLst>
          </a:custGeom>
          <a:ln w="88900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AXIS OF ALIGNMENT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76D354-1F53-1D4E-BA9E-2A49EF41335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1268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04F983-FBF8-ED47-9565-8D36C2A8E93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343C1E-1E92-644C-AF80-C1479A7EB11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https://youtu.be/vJG698U2Mvo</a:t>
            </a:r>
            <a:r>
              <a:rPr lang="en-US" dirty="0"/>
              <a:t> </a:t>
            </a:r>
          </a:p>
        </p:txBody>
      </p:sp>
      <p:pic>
        <p:nvPicPr>
          <p:cNvPr id="7" name="Online Media 6" descr="selective attention test">
            <a:hlinkClick r:id="" action="ppaction://media"/>
            <a:extLst>
              <a:ext uri="{FF2B5EF4-FFF2-40B4-BE49-F238E27FC236}">
                <a16:creationId xmlns:a16="http://schemas.microsoft.com/office/drawing/2014/main" id="{FD2453D8-34B3-1748-B877-75D7948374A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362200" y="959066"/>
            <a:ext cx="7467600" cy="559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72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DE2EE037-DE2C-A24B-8A11-27B718934B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304801"/>
            <a:ext cx="10363200" cy="1371599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Vection</a:t>
            </a:r>
            <a:endParaRPr lang="en-US" dirty="0"/>
          </a:p>
          <a:p>
            <a:pPr lvl="1"/>
            <a:r>
              <a:rPr lang="en-US" dirty="0"/>
              <a:t>Illusions of movement—motions in the display give the viewer a sensation that they have moved.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4E8A5B35-2E3C-D040-95F0-43D20CB3A1E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https://youtu.be/61YMtx7Ofec</a:t>
            </a:r>
            <a:r>
              <a:rPr lang="en-US" dirty="0"/>
              <a:t> </a:t>
            </a:r>
          </a:p>
        </p:txBody>
      </p:sp>
      <p:pic>
        <p:nvPicPr>
          <p:cNvPr id="42" name="Online Media 41" descr="Studying vection, an interesting optical illusion, with David Saint-Jacques">
            <a:hlinkClick r:id="" action="ppaction://media"/>
            <a:extLst>
              <a:ext uri="{FF2B5EF4-FFF2-40B4-BE49-F238E27FC236}">
                <a16:creationId xmlns:a16="http://schemas.microsoft.com/office/drawing/2014/main" id="{730CFF85-057A-C04A-9596-469E68A41AC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769534" y="1685925"/>
            <a:ext cx="8652933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5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82F887F6-3A79-C64F-866C-DED8AA785D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52401"/>
            <a:ext cx="10363200" cy="1905000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Vestibulo</a:t>
            </a:r>
            <a:r>
              <a:rPr lang="en-US" dirty="0"/>
              <a:t>-Ocular Reflex </a:t>
            </a:r>
          </a:p>
          <a:p>
            <a:pPr lvl="1"/>
            <a:r>
              <a:rPr lang="en-US" dirty="0"/>
              <a:t>Reflex, where activation of the vestibular system of the inner ear causes eye movement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26C1533C-9FA3-0F41-81B6-78C3EB7D8D7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https://youtu.be/mlbyNq8KedQ</a:t>
            </a:r>
            <a:r>
              <a:rPr lang="en-US" dirty="0"/>
              <a:t> </a:t>
            </a:r>
          </a:p>
        </p:txBody>
      </p:sp>
      <p:pic>
        <p:nvPicPr>
          <p:cNvPr id="40" name="Online Media 39" descr="Vestibulo-ocular reflex (VOR) induced nystagmus">
            <a:hlinkClick r:id="" action="ppaction://media"/>
            <a:extLst>
              <a:ext uri="{FF2B5EF4-FFF2-40B4-BE49-F238E27FC236}">
                <a16:creationId xmlns:a16="http://schemas.microsoft.com/office/drawing/2014/main" id="{D970A592-EDC6-524C-8612-6D642996589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975938" y="1926952"/>
            <a:ext cx="6240123" cy="467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11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/>
          <p:nvPr/>
        </p:nvSpPr>
        <p:spPr>
          <a:xfrm>
            <a:off x="1640228" y="1153410"/>
            <a:ext cx="5147177" cy="517119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8"/>
          </a:p>
        </p:txBody>
      </p:sp>
      <p:sp>
        <p:nvSpPr>
          <p:cNvPr id="20" name="object 20"/>
          <p:cNvSpPr/>
          <p:nvPr/>
        </p:nvSpPr>
        <p:spPr>
          <a:xfrm>
            <a:off x="6941052" y="1279670"/>
            <a:ext cx="3468034" cy="2909481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8"/>
          </a:p>
        </p:txBody>
      </p:sp>
      <p:sp>
        <p:nvSpPr>
          <p:cNvPr id="21" name="object 21"/>
          <p:cNvSpPr/>
          <p:nvPr/>
        </p:nvSpPr>
        <p:spPr>
          <a:xfrm>
            <a:off x="7522717" y="4608531"/>
            <a:ext cx="2458353" cy="1731964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8"/>
          </a:p>
        </p:txBody>
      </p:sp>
      <p:sp>
        <p:nvSpPr>
          <p:cNvPr id="22" name="object 22"/>
          <p:cNvSpPr/>
          <p:nvPr/>
        </p:nvSpPr>
        <p:spPr>
          <a:xfrm>
            <a:off x="7588565" y="4682641"/>
            <a:ext cx="438991" cy="219583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8"/>
          </a:p>
        </p:txBody>
      </p:sp>
      <p:sp>
        <p:nvSpPr>
          <p:cNvPr id="23" name="object 23"/>
          <p:cNvSpPr/>
          <p:nvPr/>
        </p:nvSpPr>
        <p:spPr>
          <a:xfrm>
            <a:off x="8290953" y="6076995"/>
            <a:ext cx="208521" cy="247031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8"/>
          </a:p>
        </p:txBody>
      </p:sp>
      <p:sp>
        <p:nvSpPr>
          <p:cNvPr id="24" name="object 24"/>
          <p:cNvSpPr/>
          <p:nvPr/>
        </p:nvSpPr>
        <p:spPr>
          <a:xfrm>
            <a:off x="8592761" y="6066015"/>
            <a:ext cx="93285" cy="131750"/>
          </a:xfrm>
          <a:prstGeom prst="rect">
            <a:avLst/>
          </a:prstGeom>
          <a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8"/>
          </a:p>
        </p:txBody>
      </p:sp>
      <p:sp>
        <p:nvSpPr>
          <p:cNvPr id="25" name="object 25"/>
          <p:cNvSpPr/>
          <p:nvPr/>
        </p:nvSpPr>
        <p:spPr>
          <a:xfrm>
            <a:off x="8828718" y="5281004"/>
            <a:ext cx="910908" cy="1037532"/>
          </a:xfrm>
          <a:prstGeom prst="rect">
            <a:avLst/>
          </a:prstGeom>
          <a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8"/>
          </a:p>
        </p:txBody>
      </p:sp>
      <p:sp>
        <p:nvSpPr>
          <p:cNvPr id="26" name="object 26"/>
          <p:cNvSpPr/>
          <p:nvPr/>
        </p:nvSpPr>
        <p:spPr>
          <a:xfrm>
            <a:off x="9832910" y="5511567"/>
            <a:ext cx="175596" cy="675219"/>
          </a:xfrm>
          <a:prstGeom prst="rect">
            <a:avLst/>
          </a:prstGeom>
          <a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8"/>
          </a:p>
        </p:txBody>
      </p:sp>
      <p:sp>
        <p:nvSpPr>
          <p:cNvPr id="27" name="object 27"/>
          <p:cNvSpPr/>
          <p:nvPr/>
        </p:nvSpPr>
        <p:spPr>
          <a:xfrm>
            <a:off x="7607770" y="5423735"/>
            <a:ext cx="0" cy="258148"/>
          </a:xfrm>
          <a:custGeom>
            <a:avLst/>
            <a:gdLst/>
            <a:ahLst/>
            <a:cxnLst/>
            <a:rect l="l" t="t" r="r" b="b"/>
            <a:pathLst>
              <a:path h="567690">
                <a:moveTo>
                  <a:pt x="0" y="567388"/>
                </a:moveTo>
                <a:lnTo>
                  <a:pt x="0" y="0"/>
                </a:lnTo>
              </a:path>
            </a:pathLst>
          </a:custGeom>
          <a:ln w="422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818"/>
          </a:p>
        </p:txBody>
      </p:sp>
      <p:sp>
        <p:nvSpPr>
          <p:cNvPr id="28" name="object 28"/>
          <p:cNvSpPr/>
          <p:nvPr/>
        </p:nvSpPr>
        <p:spPr>
          <a:xfrm>
            <a:off x="8178459" y="5813496"/>
            <a:ext cx="0" cy="236202"/>
          </a:xfrm>
          <a:custGeom>
            <a:avLst/>
            <a:gdLst/>
            <a:ahLst/>
            <a:cxnLst/>
            <a:rect l="l" t="t" r="r" b="b"/>
            <a:pathLst>
              <a:path h="519430">
                <a:moveTo>
                  <a:pt x="0" y="519099"/>
                </a:moveTo>
                <a:lnTo>
                  <a:pt x="0" y="0"/>
                </a:lnTo>
              </a:path>
            </a:pathLst>
          </a:custGeom>
          <a:ln w="1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818"/>
          </a:p>
        </p:txBody>
      </p:sp>
      <p:sp>
        <p:nvSpPr>
          <p:cNvPr id="29" name="object 29"/>
          <p:cNvSpPr/>
          <p:nvPr/>
        </p:nvSpPr>
        <p:spPr>
          <a:xfrm>
            <a:off x="8422648" y="5813496"/>
            <a:ext cx="0" cy="263634"/>
          </a:xfrm>
          <a:custGeom>
            <a:avLst/>
            <a:gdLst/>
            <a:ahLst/>
            <a:cxnLst/>
            <a:rect l="l" t="t" r="r" b="b"/>
            <a:pathLst>
              <a:path h="579755">
                <a:moveTo>
                  <a:pt x="0" y="579460"/>
                </a:moveTo>
                <a:lnTo>
                  <a:pt x="0" y="0"/>
                </a:lnTo>
              </a:path>
            </a:pathLst>
          </a:custGeom>
          <a:ln w="422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818"/>
          </a:p>
        </p:txBody>
      </p:sp>
      <p:sp>
        <p:nvSpPr>
          <p:cNvPr id="30" name="object 30"/>
          <p:cNvSpPr/>
          <p:nvPr/>
        </p:nvSpPr>
        <p:spPr>
          <a:xfrm>
            <a:off x="8532396" y="4962609"/>
            <a:ext cx="0" cy="170366"/>
          </a:xfrm>
          <a:custGeom>
            <a:avLst/>
            <a:gdLst/>
            <a:ahLst/>
            <a:cxnLst/>
            <a:rect l="l" t="t" r="r" b="b"/>
            <a:pathLst>
              <a:path h="374650">
                <a:moveTo>
                  <a:pt x="0" y="374234"/>
                </a:moveTo>
                <a:lnTo>
                  <a:pt x="0" y="0"/>
                </a:lnTo>
              </a:path>
            </a:pathLst>
          </a:custGeom>
          <a:ln w="422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818"/>
          </a:p>
        </p:txBody>
      </p:sp>
      <p:sp>
        <p:nvSpPr>
          <p:cNvPr id="31" name="object 31"/>
          <p:cNvSpPr/>
          <p:nvPr/>
        </p:nvSpPr>
        <p:spPr>
          <a:xfrm>
            <a:off x="8664094" y="6197767"/>
            <a:ext cx="0" cy="115502"/>
          </a:xfrm>
          <a:custGeom>
            <a:avLst/>
            <a:gdLst/>
            <a:ahLst/>
            <a:cxnLst/>
            <a:rect l="l" t="t" r="r" b="b"/>
            <a:pathLst>
              <a:path h="254000">
                <a:moveTo>
                  <a:pt x="0" y="253513"/>
                </a:moveTo>
                <a:lnTo>
                  <a:pt x="0" y="0"/>
                </a:lnTo>
              </a:path>
            </a:pathLst>
          </a:custGeom>
          <a:ln w="362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818"/>
          </a:p>
        </p:txBody>
      </p:sp>
      <p:sp>
        <p:nvSpPr>
          <p:cNvPr id="32" name="object 32"/>
          <p:cNvSpPr/>
          <p:nvPr/>
        </p:nvSpPr>
        <p:spPr>
          <a:xfrm>
            <a:off x="8664094" y="5714684"/>
            <a:ext cx="0" cy="351416"/>
          </a:xfrm>
          <a:custGeom>
            <a:avLst/>
            <a:gdLst/>
            <a:ahLst/>
            <a:cxnLst/>
            <a:rect l="l" t="t" r="r" b="b"/>
            <a:pathLst>
              <a:path h="772794">
                <a:moveTo>
                  <a:pt x="0" y="772613"/>
                </a:moveTo>
                <a:lnTo>
                  <a:pt x="0" y="0"/>
                </a:lnTo>
              </a:path>
            </a:pathLst>
          </a:custGeom>
          <a:ln w="362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818"/>
          </a:p>
        </p:txBody>
      </p:sp>
      <p:sp>
        <p:nvSpPr>
          <p:cNvPr id="33" name="object 33"/>
          <p:cNvSpPr/>
          <p:nvPr/>
        </p:nvSpPr>
        <p:spPr>
          <a:xfrm>
            <a:off x="9906989" y="6186788"/>
            <a:ext cx="0" cy="115502"/>
          </a:xfrm>
          <a:custGeom>
            <a:avLst/>
            <a:gdLst/>
            <a:ahLst/>
            <a:cxnLst/>
            <a:rect l="l" t="t" r="r" b="b"/>
            <a:pathLst>
              <a:path h="254000">
                <a:moveTo>
                  <a:pt x="0" y="253513"/>
                </a:moveTo>
                <a:lnTo>
                  <a:pt x="0" y="0"/>
                </a:lnTo>
              </a:path>
            </a:pathLst>
          </a:custGeom>
          <a:ln w="362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818"/>
          </a:p>
        </p:txBody>
      </p:sp>
      <p:sp>
        <p:nvSpPr>
          <p:cNvPr id="34" name="object 34"/>
          <p:cNvSpPr/>
          <p:nvPr/>
        </p:nvSpPr>
        <p:spPr>
          <a:xfrm>
            <a:off x="9994787" y="5193173"/>
            <a:ext cx="0" cy="318498"/>
          </a:xfrm>
          <a:custGeom>
            <a:avLst/>
            <a:gdLst/>
            <a:ahLst/>
            <a:cxnLst/>
            <a:rect l="l" t="t" r="r" b="b"/>
            <a:pathLst>
              <a:path h="700404">
                <a:moveTo>
                  <a:pt x="0" y="700181"/>
                </a:moveTo>
                <a:lnTo>
                  <a:pt x="0" y="0"/>
                </a:lnTo>
              </a:path>
            </a:pathLst>
          </a:custGeom>
          <a:ln w="301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818"/>
          </a:p>
        </p:txBody>
      </p:sp>
      <p:sp>
        <p:nvSpPr>
          <p:cNvPr id="35" name="object 35"/>
          <p:cNvSpPr/>
          <p:nvPr/>
        </p:nvSpPr>
        <p:spPr>
          <a:xfrm>
            <a:off x="8499472" y="6304814"/>
            <a:ext cx="192311" cy="0"/>
          </a:xfrm>
          <a:custGeom>
            <a:avLst/>
            <a:gdLst/>
            <a:ahLst/>
            <a:cxnLst/>
            <a:rect l="l" t="t" r="r" b="b"/>
            <a:pathLst>
              <a:path w="422909">
                <a:moveTo>
                  <a:pt x="0" y="0"/>
                </a:moveTo>
                <a:lnTo>
                  <a:pt x="422354" y="0"/>
                </a:lnTo>
              </a:path>
            </a:pathLst>
          </a:custGeom>
          <a:ln w="301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818"/>
          </a:p>
        </p:txBody>
      </p:sp>
      <p:sp>
        <p:nvSpPr>
          <p:cNvPr id="36" name="object 36"/>
          <p:cNvSpPr/>
          <p:nvPr/>
        </p:nvSpPr>
        <p:spPr>
          <a:xfrm>
            <a:off x="9739624" y="6291090"/>
            <a:ext cx="189423" cy="0"/>
          </a:xfrm>
          <a:custGeom>
            <a:avLst/>
            <a:gdLst/>
            <a:ahLst/>
            <a:cxnLst/>
            <a:rect l="l" t="t" r="r" b="b"/>
            <a:pathLst>
              <a:path w="416559">
                <a:moveTo>
                  <a:pt x="0" y="0"/>
                </a:moveTo>
                <a:lnTo>
                  <a:pt x="416320" y="0"/>
                </a:lnTo>
              </a:path>
            </a:pathLst>
          </a:custGeom>
          <a:ln w="301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818"/>
          </a:p>
        </p:txBody>
      </p:sp>
      <p:sp>
        <p:nvSpPr>
          <p:cNvPr id="39" name="object 39"/>
          <p:cNvSpPr txBox="1"/>
          <p:nvPr/>
        </p:nvSpPr>
        <p:spPr>
          <a:xfrm>
            <a:off x="7615937" y="5463706"/>
            <a:ext cx="27143" cy="63039"/>
          </a:xfrm>
          <a:prstGeom prst="rect">
            <a:avLst/>
          </a:prstGeom>
        </p:spPr>
        <p:txBody>
          <a:bodyPr vert="horz" wrap="square" lIns="0" tIns="6930" rIns="0" bIns="0" rtlCol="0">
            <a:spAutoFit/>
          </a:bodyPr>
          <a:lstStyle/>
          <a:p>
            <a:pPr marL="5775">
              <a:spcBef>
                <a:spcPts val="55"/>
              </a:spcBef>
            </a:pPr>
            <a:r>
              <a:rPr sz="364" spc="-7" dirty="0">
                <a:solidFill>
                  <a:srgbClr val="161A16"/>
                </a:solidFill>
                <a:latin typeface="Arial"/>
                <a:cs typeface="Arial"/>
              </a:rPr>
              <a:t>•</a:t>
            </a:r>
            <a:endParaRPr sz="364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895502" y="4920236"/>
            <a:ext cx="28876" cy="69672"/>
          </a:xfrm>
          <a:prstGeom prst="rect">
            <a:avLst/>
          </a:prstGeom>
        </p:spPr>
        <p:txBody>
          <a:bodyPr vert="horz" wrap="square" lIns="0" tIns="6641" rIns="0" bIns="0" rtlCol="0">
            <a:spAutoFit/>
          </a:bodyPr>
          <a:lstStyle/>
          <a:p>
            <a:pPr marL="5775">
              <a:spcBef>
                <a:spcPts val="52"/>
              </a:spcBef>
            </a:pPr>
            <a:r>
              <a:rPr sz="409" spc="-9" dirty="0">
                <a:solidFill>
                  <a:srgbClr val="9A9C9A"/>
                </a:solidFill>
                <a:latin typeface="Arial"/>
                <a:cs typeface="Arial"/>
              </a:rPr>
              <a:t>•</a:t>
            </a:r>
            <a:endParaRPr sz="409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664505" y="4885469"/>
            <a:ext cx="186825" cy="324836"/>
          </a:xfrm>
          <a:prstGeom prst="rect">
            <a:avLst/>
          </a:prstGeom>
        </p:spPr>
        <p:txBody>
          <a:bodyPr vert="horz" wrap="square" lIns="0" tIns="6353" rIns="0" bIns="0" rtlCol="0">
            <a:spAutoFit/>
          </a:bodyPr>
          <a:lstStyle/>
          <a:p>
            <a:pPr marL="5775">
              <a:spcBef>
                <a:spcPts val="50"/>
              </a:spcBef>
              <a:tabLst>
                <a:tab pos="125311" algn="l"/>
              </a:tabLst>
            </a:pPr>
            <a:r>
              <a:rPr sz="750" spc="-14" dirty="0">
                <a:solidFill>
                  <a:srgbClr val="595D59"/>
                </a:solidFill>
                <a:latin typeface="Times New Roman"/>
                <a:cs typeface="Times New Roman"/>
              </a:rPr>
              <a:t>.	</a:t>
            </a:r>
            <a:r>
              <a:rPr sz="2069" spc="-277" dirty="0">
                <a:solidFill>
                  <a:srgbClr val="161A16"/>
                </a:solidFill>
                <a:latin typeface="Times New Roman"/>
                <a:cs typeface="Times New Roman"/>
              </a:rPr>
              <a:t>'</a:t>
            </a:r>
            <a:r>
              <a:rPr sz="2069" spc="-748" dirty="0">
                <a:solidFill>
                  <a:srgbClr val="595D59"/>
                </a:solidFill>
                <a:latin typeface="Times New Roman"/>
                <a:cs typeface="Times New Roman"/>
              </a:rPr>
              <a:t>·</a:t>
            </a:r>
            <a:r>
              <a:rPr sz="1341" spc="-32" dirty="0">
                <a:solidFill>
                  <a:srgbClr val="2F342F"/>
                </a:solidFill>
                <a:latin typeface="Arial"/>
                <a:cs typeface="Arial"/>
              </a:rPr>
              <a:t>.</a:t>
            </a:r>
            <a:endParaRPr sz="1341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790056" y="5105053"/>
            <a:ext cx="226962" cy="131992"/>
          </a:xfrm>
          <a:prstGeom prst="rect">
            <a:avLst/>
          </a:prstGeom>
        </p:spPr>
        <p:txBody>
          <a:bodyPr vert="horz" wrap="square" lIns="0" tIns="6064" rIns="0" bIns="0" rtlCol="0">
            <a:spAutoFit/>
          </a:bodyPr>
          <a:lstStyle/>
          <a:p>
            <a:pPr marL="5775">
              <a:spcBef>
                <a:spcPts val="48"/>
              </a:spcBef>
              <a:tabLst>
                <a:tab pos="190276" algn="l"/>
              </a:tabLst>
            </a:pPr>
            <a:r>
              <a:rPr sz="818" spc="-130" dirty="0">
                <a:solidFill>
                  <a:srgbClr val="2F342F"/>
                </a:solidFill>
                <a:latin typeface="Arial"/>
                <a:cs typeface="Arial"/>
              </a:rPr>
              <a:t>.·</a:t>
            </a:r>
            <a:r>
              <a:rPr sz="818" spc="-115" dirty="0">
                <a:solidFill>
                  <a:srgbClr val="2F342F"/>
                </a:solidFill>
                <a:latin typeface="Arial"/>
                <a:cs typeface="Arial"/>
              </a:rPr>
              <a:t>.</a:t>
            </a:r>
            <a:r>
              <a:rPr sz="818" dirty="0">
                <a:solidFill>
                  <a:srgbClr val="2F342F"/>
                </a:solidFill>
                <a:latin typeface="Arial"/>
                <a:cs typeface="Arial"/>
              </a:rPr>
              <a:t>	</a:t>
            </a:r>
            <a:r>
              <a:rPr sz="818" spc="-239" dirty="0">
                <a:solidFill>
                  <a:srgbClr val="2F342F"/>
                </a:solidFill>
                <a:latin typeface="Arial"/>
                <a:cs typeface="Arial"/>
              </a:rPr>
              <a:t>&gt;</a:t>
            </a:r>
            <a:endParaRPr sz="818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849230" y="5195630"/>
            <a:ext cx="22812" cy="145450"/>
          </a:xfrm>
          <a:prstGeom prst="rect">
            <a:avLst/>
          </a:prstGeom>
        </p:spPr>
        <p:txBody>
          <a:bodyPr vert="horz" wrap="square" lIns="0" tIns="5486" rIns="0" bIns="0" rtlCol="0">
            <a:spAutoFit/>
          </a:bodyPr>
          <a:lstStyle/>
          <a:p>
            <a:pPr marL="5775">
              <a:spcBef>
                <a:spcPts val="43"/>
              </a:spcBef>
            </a:pPr>
            <a:r>
              <a:rPr sz="909" spc="-89" dirty="0">
                <a:solidFill>
                  <a:srgbClr val="444844"/>
                </a:solidFill>
                <a:latin typeface="Arial"/>
                <a:cs typeface="Arial"/>
              </a:rPr>
              <a:t>'</a:t>
            </a:r>
            <a:endParaRPr sz="909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059416" y="4618309"/>
            <a:ext cx="66703" cy="83067"/>
          </a:xfrm>
          <a:prstGeom prst="rect">
            <a:avLst/>
          </a:prstGeom>
        </p:spPr>
        <p:txBody>
          <a:bodyPr vert="horz" wrap="square" lIns="0" tIns="6064" rIns="0" bIns="0" rtlCol="0">
            <a:spAutoFit/>
          </a:bodyPr>
          <a:lstStyle/>
          <a:p>
            <a:pPr marL="5775">
              <a:spcBef>
                <a:spcPts val="48"/>
              </a:spcBef>
            </a:pPr>
            <a:r>
              <a:rPr sz="500" spc="-89" dirty="0">
                <a:solidFill>
                  <a:srgbClr val="2F342F"/>
                </a:solidFill>
                <a:latin typeface="Times New Roman"/>
                <a:cs typeface="Times New Roman"/>
              </a:rPr>
              <a:t>•</a:t>
            </a:r>
            <a:r>
              <a:rPr sz="500" spc="-86" dirty="0">
                <a:solidFill>
                  <a:srgbClr val="2F342F"/>
                </a:solidFill>
                <a:latin typeface="Times New Roman"/>
                <a:cs typeface="Times New Roman"/>
              </a:rPr>
              <a:t> </a:t>
            </a:r>
            <a:r>
              <a:rPr sz="500" spc="-89" dirty="0">
                <a:solidFill>
                  <a:srgbClr val="161A16"/>
                </a:solidFill>
                <a:latin typeface="Times New Roman"/>
                <a:cs typeface="Times New Roman"/>
              </a:rPr>
              <a:t>•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107059" y="4821424"/>
            <a:ext cx="19924" cy="63039"/>
          </a:xfrm>
          <a:prstGeom prst="rect">
            <a:avLst/>
          </a:prstGeom>
        </p:spPr>
        <p:txBody>
          <a:bodyPr vert="horz" wrap="square" lIns="0" tIns="6930" rIns="0" bIns="0" rtlCol="0">
            <a:spAutoFit/>
          </a:bodyPr>
          <a:lstStyle/>
          <a:p>
            <a:pPr marL="5775">
              <a:spcBef>
                <a:spcPts val="55"/>
              </a:spcBef>
            </a:pPr>
            <a:r>
              <a:rPr sz="364" spc="-64" dirty="0">
                <a:solidFill>
                  <a:srgbClr val="444844"/>
                </a:solidFill>
                <a:latin typeface="Arial"/>
                <a:cs typeface="Arial"/>
              </a:rPr>
              <a:t>•</a:t>
            </a:r>
            <a:endParaRPr sz="364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189370" y="5806805"/>
            <a:ext cx="19924" cy="63039"/>
          </a:xfrm>
          <a:prstGeom prst="rect">
            <a:avLst/>
          </a:prstGeom>
        </p:spPr>
        <p:txBody>
          <a:bodyPr vert="horz" wrap="square" lIns="0" tIns="6930" rIns="0" bIns="0" rtlCol="0">
            <a:spAutoFit/>
          </a:bodyPr>
          <a:lstStyle/>
          <a:p>
            <a:pPr marL="5775">
              <a:spcBef>
                <a:spcPts val="55"/>
              </a:spcBef>
            </a:pPr>
            <a:r>
              <a:rPr sz="364" spc="-64" dirty="0">
                <a:solidFill>
                  <a:srgbClr val="595D59"/>
                </a:solidFill>
                <a:latin typeface="Arial"/>
                <a:cs typeface="Arial"/>
              </a:rPr>
              <a:t>•</a:t>
            </a:r>
            <a:endParaRPr sz="364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246988" y="4901022"/>
            <a:ext cx="19924" cy="63039"/>
          </a:xfrm>
          <a:prstGeom prst="rect">
            <a:avLst/>
          </a:prstGeom>
        </p:spPr>
        <p:txBody>
          <a:bodyPr vert="horz" wrap="square" lIns="0" tIns="6930" rIns="0" bIns="0" rtlCol="0">
            <a:spAutoFit/>
          </a:bodyPr>
          <a:lstStyle/>
          <a:p>
            <a:pPr marL="5775">
              <a:spcBef>
                <a:spcPts val="55"/>
              </a:spcBef>
            </a:pPr>
            <a:r>
              <a:rPr sz="364" spc="-64" dirty="0">
                <a:solidFill>
                  <a:srgbClr val="9A9C9A"/>
                </a:solidFill>
                <a:latin typeface="Arial"/>
                <a:cs typeface="Arial"/>
              </a:rPr>
              <a:t>•</a:t>
            </a:r>
            <a:endParaRPr sz="364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351248" y="4901022"/>
            <a:ext cx="19924" cy="63039"/>
          </a:xfrm>
          <a:prstGeom prst="rect">
            <a:avLst/>
          </a:prstGeom>
        </p:spPr>
        <p:txBody>
          <a:bodyPr vert="horz" wrap="square" lIns="0" tIns="6930" rIns="0" bIns="0" rtlCol="0">
            <a:spAutoFit/>
          </a:bodyPr>
          <a:lstStyle/>
          <a:p>
            <a:pPr marL="5775">
              <a:spcBef>
                <a:spcPts val="55"/>
              </a:spcBef>
            </a:pPr>
            <a:r>
              <a:rPr sz="364" spc="-64" dirty="0">
                <a:solidFill>
                  <a:srgbClr val="9A9C9A"/>
                </a:solidFill>
                <a:latin typeface="Arial"/>
                <a:cs typeface="Arial"/>
              </a:rPr>
              <a:t>•</a:t>
            </a:r>
            <a:endParaRPr sz="364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417098" y="4961408"/>
            <a:ext cx="19924" cy="63039"/>
          </a:xfrm>
          <a:prstGeom prst="rect">
            <a:avLst/>
          </a:prstGeom>
        </p:spPr>
        <p:txBody>
          <a:bodyPr vert="horz" wrap="square" lIns="0" tIns="6930" rIns="0" bIns="0" rtlCol="0">
            <a:spAutoFit/>
          </a:bodyPr>
          <a:lstStyle/>
          <a:p>
            <a:pPr marL="5775">
              <a:spcBef>
                <a:spcPts val="55"/>
              </a:spcBef>
            </a:pPr>
            <a:r>
              <a:rPr sz="364" spc="-64" dirty="0">
                <a:solidFill>
                  <a:srgbClr val="9A9C9A"/>
                </a:solidFill>
                <a:latin typeface="Arial"/>
                <a:cs typeface="Arial"/>
              </a:rPr>
              <a:t>•</a:t>
            </a:r>
            <a:endParaRPr sz="364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367456" y="5030943"/>
            <a:ext cx="20213" cy="98632"/>
          </a:xfrm>
          <a:prstGeom prst="rect">
            <a:avLst/>
          </a:prstGeom>
        </p:spPr>
        <p:txBody>
          <a:bodyPr vert="horz" wrap="square" lIns="0" tIns="7508" rIns="0" bIns="0" rtlCol="0">
            <a:spAutoFit/>
          </a:bodyPr>
          <a:lstStyle/>
          <a:p>
            <a:pPr marL="5775">
              <a:spcBef>
                <a:spcPts val="59"/>
              </a:spcBef>
            </a:pPr>
            <a:r>
              <a:rPr sz="887" spc="-535" baseline="-12820" dirty="0">
                <a:solidFill>
                  <a:srgbClr val="444844"/>
                </a:solidFill>
                <a:latin typeface="Courier New"/>
                <a:cs typeface="Courier New"/>
              </a:rPr>
              <a:t>•</a:t>
            </a:r>
            <a:r>
              <a:rPr sz="364" spc="-64" dirty="0">
                <a:solidFill>
                  <a:srgbClr val="595D59"/>
                </a:solidFill>
                <a:latin typeface="Arial"/>
                <a:cs typeface="Arial"/>
              </a:rPr>
              <a:t>•</a:t>
            </a:r>
            <a:endParaRPr sz="364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439047" y="5076690"/>
            <a:ext cx="26277" cy="63039"/>
          </a:xfrm>
          <a:prstGeom prst="rect">
            <a:avLst/>
          </a:prstGeom>
        </p:spPr>
        <p:txBody>
          <a:bodyPr vert="horz" wrap="square" lIns="0" tIns="6930" rIns="0" bIns="0" rtlCol="0">
            <a:spAutoFit/>
          </a:bodyPr>
          <a:lstStyle/>
          <a:p>
            <a:pPr marL="5775">
              <a:spcBef>
                <a:spcPts val="55"/>
              </a:spcBef>
            </a:pPr>
            <a:r>
              <a:rPr sz="364" spc="-14" dirty="0">
                <a:solidFill>
                  <a:srgbClr val="9A9C9A"/>
                </a:solidFill>
                <a:latin typeface="Arial"/>
                <a:cs typeface="Arial"/>
              </a:rPr>
              <a:t>•</a:t>
            </a:r>
            <a:endParaRPr sz="364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548900" y="4807700"/>
            <a:ext cx="50821" cy="63039"/>
          </a:xfrm>
          <a:prstGeom prst="rect">
            <a:avLst/>
          </a:prstGeom>
        </p:spPr>
        <p:txBody>
          <a:bodyPr vert="horz" wrap="square" lIns="0" tIns="6930" rIns="0" bIns="0" rtlCol="0">
            <a:spAutoFit/>
          </a:bodyPr>
          <a:lstStyle/>
          <a:p>
            <a:pPr marL="5775">
              <a:spcBef>
                <a:spcPts val="55"/>
              </a:spcBef>
            </a:pPr>
            <a:r>
              <a:rPr sz="341" spc="-16" dirty="0">
                <a:solidFill>
                  <a:srgbClr val="595D59"/>
                </a:solidFill>
                <a:latin typeface="Times New Roman"/>
                <a:cs typeface="Times New Roman"/>
              </a:rPr>
              <a:t>•</a:t>
            </a:r>
            <a:r>
              <a:rPr sz="341" spc="-27" dirty="0">
                <a:solidFill>
                  <a:srgbClr val="595D59"/>
                </a:solidFill>
                <a:latin typeface="Times New Roman"/>
                <a:cs typeface="Times New Roman"/>
              </a:rPr>
              <a:t> </a:t>
            </a:r>
            <a:r>
              <a:rPr sz="364" spc="-14" dirty="0">
                <a:solidFill>
                  <a:srgbClr val="595D59"/>
                </a:solidFill>
                <a:latin typeface="Arial"/>
                <a:cs typeface="Arial"/>
              </a:rPr>
              <a:t>•</a:t>
            </a:r>
            <a:endParaRPr sz="364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496665" y="4854362"/>
            <a:ext cx="83739" cy="63039"/>
          </a:xfrm>
          <a:prstGeom prst="rect">
            <a:avLst/>
          </a:prstGeom>
        </p:spPr>
        <p:txBody>
          <a:bodyPr vert="horz" wrap="square" lIns="0" tIns="6930" rIns="0" bIns="0" rtlCol="0">
            <a:spAutoFit/>
          </a:bodyPr>
          <a:lstStyle/>
          <a:p>
            <a:pPr marL="5775">
              <a:spcBef>
                <a:spcPts val="55"/>
              </a:spcBef>
            </a:pPr>
            <a:r>
              <a:rPr sz="364" spc="-14" dirty="0">
                <a:solidFill>
                  <a:srgbClr val="2F342F"/>
                </a:solidFill>
                <a:latin typeface="Arial"/>
                <a:cs typeface="Arial"/>
              </a:rPr>
              <a:t>• </a:t>
            </a:r>
            <a:r>
              <a:rPr sz="546" spc="-20" baseline="-34722" dirty="0">
                <a:solidFill>
                  <a:srgbClr val="595D59"/>
                </a:solidFill>
                <a:latin typeface="Arial"/>
                <a:cs typeface="Arial"/>
              </a:rPr>
              <a:t>•</a:t>
            </a:r>
            <a:r>
              <a:rPr sz="546" spc="-3" baseline="-34722" dirty="0">
                <a:solidFill>
                  <a:srgbClr val="595D59"/>
                </a:solidFill>
                <a:latin typeface="Arial"/>
                <a:cs typeface="Arial"/>
              </a:rPr>
              <a:t> </a:t>
            </a:r>
            <a:r>
              <a:rPr sz="546" spc="-20" baseline="-10416" dirty="0">
                <a:solidFill>
                  <a:srgbClr val="595D59"/>
                </a:solidFill>
                <a:latin typeface="Arial"/>
                <a:cs typeface="Arial"/>
              </a:rPr>
              <a:t>•</a:t>
            </a:r>
            <a:endParaRPr sz="546" baseline="-10416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532334" y="4917492"/>
            <a:ext cx="26277" cy="63039"/>
          </a:xfrm>
          <a:prstGeom prst="rect">
            <a:avLst/>
          </a:prstGeom>
        </p:spPr>
        <p:txBody>
          <a:bodyPr vert="horz" wrap="square" lIns="0" tIns="6930" rIns="0" bIns="0" rtlCol="0">
            <a:spAutoFit/>
          </a:bodyPr>
          <a:lstStyle/>
          <a:p>
            <a:pPr marL="5775">
              <a:spcBef>
                <a:spcPts val="55"/>
              </a:spcBef>
            </a:pPr>
            <a:r>
              <a:rPr sz="364" spc="-14" dirty="0">
                <a:solidFill>
                  <a:srgbClr val="595D59"/>
                </a:solidFill>
                <a:latin typeface="Arial"/>
                <a:cs typeface="Arial"/>
              </a:rPr>
              <a:t>•</a:t>
            </a:r>
            <a:endParaRPr sz="364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576232" y="5010814"/>
            <a:ext cx="26277" cy="63039"/>
          </a:xfrm>
          <a:prstGeom prst="rect">
            <a:avLst/>
          </a:prstGeom>
        </p:spPr>
        <p:txBody>
          <a:bodyPr vert="horz" wrap="square" lIns="0" tIns="6930" rIns="0" bIns="0" rtlCol="0">
            <a:spAutoFit/>
          </a:bodyPr>
          <a:lstStyle/>
          <a:p>
            <a:pPr marL="5775">
              <a:spcBef>
                <a:spcPts val="55"/>
              </a:spcBef>
            </a:pPr>
            <a:r>
              <a:rPr sz="364" spc="-14" dirty="0">
                <a:solidFill>
                  <a:srgbClr val="444844"/>
                </a:solidFill>
                <a:latin typeface="Arial"/>
                <a:cs typeface="Arial"/>
              </a:rPr>
              <a:t>•</a:t>
            </a:r>
            <a:endParaRPr sz="364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8650311" y="5683289"/>
            <a:ext cx="51110" cy="155052"/>
          </a:xfrm>
          <a:prstGeom prst="rect">
            <a:avLst/>
          </a:prstGeom>
        </p:spPr>
        <p:txBody>
          <a:bodyPr vert="horz" wrap="square" lIns="0" tIns="6930" rIns="0" bIns="0" rtlCol="0">
            <a:spAutoFit/>
          </a:bodyPr>
          <a:lstStyle/>
          <a:p>
            <a:pPr marL="5775">
              <a:lnSpc>
                <a:spcPts val="416"/>
              </a:lnSpc>
              <a:spcBef>
                <a:spcPts val="55"/>
              </a:spcBef>
            </a:pPr>
            <a:r>
              <a:rPr sz="546" spc="-20" baseline="-31250" dirty="0">
                <a:solidFill>
                  <a:srgbClr val="595D59"/>
                </a:solidFill>
                <a:latin typeface="Arial"/>
                <a:cs typeface="Arial"/>
              </a:rPr>
              <a:t>•</a:t>
            </a:r>
            <a:r>
              <a:rPr sz="546" spc="-95" baseline="-31250" dirty="0">
                <a:solidFill>
                  <a:srgbClr val="595D59"/>
                </a:solidFill>
                <a:latin typeface="Arial"/>
                <a:cs typeface="Arial"/>
              </a:rPr>
              <a:t> </a:t>
            </a:r>
            <a:r>
              <a:rPr sz="341" spc="-16" dirty="0">
                <a:solidFill>
                  <a:srgbClr val="595D59"/>
                </a:solidFill>
                <a:latin typeface="Times New Roman"/>
                <a:cs typeface="Times New Roman"/>
              </a:rPr>
              <a:t>•</a:t>
            </a:r>
            <a:endParaRPr sz="341">
              <a:latin typeface="Times New Roman"/>
              <a:cs typeface="Times New Roman"/>
            </a:endParaRPr>
          </a:p>
          <a:p>
            <a:pPr marL="19056">
              <a:lnSpc>
                <a:spcPts val="771"/>
              </a:lnSpc>
            </a:pPr>
            <a:r>
              <a:rPr sz="716" spc="-47" baseline="-10582" dirty="0">
                <a:solidFill>
                  <a:srgbClr val="2F342F"/>
                </a:solidFill>
                <a:latin typeface="Arial"/>
                <a:cs typeface="Arial"/>
              </a:rPr>
              <a:t>'</a:t>
            </a:r>
            <a:r>
              <a:rPr sz="659" spc="-23" dirty="0">
                <a:solidFill>
                  <a:srgbClr val="595D59"/>
                </a:solidFill>
                <a:latin typeface="Times New Roman"/>
                <a:cs typeface="Times New Roman"/>
              </a:rPr>
              <a:t>.</a:t>
            </a:r>
            <a:endParaRPr sz="659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940889" y="4745484"/>
            <a:ext cx="89514" cy="127789"/>
          </a:xfrm>
          <a:prstGeom prst="rect">
            <a:avLst/>
          </a:prstGeom>
        </p:spPr>
        <p:txBody>
          <a:bodyPr vert="horz" wrap="square" lIns="0" tIns="36383" rIns="0" bIns="0" rtlCol="0">
            <a:spAutoFit/>
          </a:bodyPr>
          <a:lstStyle/>
          <a:p>
            <a:pPr marL="5775">
              <a:spcBef>
                <a:spcPts val="286"/>
              </a:spcBef>
            </a:pPr>
            <a:r>
              <a:rPr sz="887" spc="-61" baseline="-19230" dirty="0">
                <a:solidFill>
                  <a:srgbClr val="B6B6B5"/>
                </a:solidFill>
                <a:latin typeface="Courier New"/>
                <a:cs typeface="Courier New"/>
              </a:rPr>
              <a:t>•</a:t>
            </a:r>
            <a:r>
              <a:rPr sz="887" spc="-314" baseline="-19230" dirty="0">
                <a:solidFill>
                  <a:srgbClr val="B6B6B5"/>
                </a:solidFill>
                <a:latin typeface="Courier New"/>
                <a:cs typeface="Courier New"/>
              </a:rPr>
              <a:t> </a:t>
            </a:r>
            <a:r>
              <a:rPr sz="364" spc="-14" dirty="0">
                <a:solidFill>
                  <a:srgbClr val="444844"/>
                </a:solidFill>
                <a:latin typeface="Arial"/>
                <a:cs typeface="Arial"/>
              </a:rPr>
              <a:t>•</a:t>
            </a:r>
            <a:endParaRPr sz="364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9015805" y="4810445"/>
            <a:ext cx="22812" cy="49581"/>
          </a:xfrm>
          <a:prstGeom prst="rect">
            <a:avLst/>
          </a:prstGeom>
        </p:spPr>
        <p:txBody>
          <a:bodyPr vert="horz" wrap="square" lIns="0" tIns="7508" rIns="0" bIns="0" rtlCol="0">
            <a:spAutoFit/>
          </a:bodyPr>
          <a:lstStyle/>
          <a:p>
            <a:pPr marL="5775">
              <a:spcBef>
                <a:spcPts val="59"/>
              </a:spcBef>
            </a:pPr>
            <a:r>
              <a:rPr sz="273" spc="-9" dirty="0">
                <a:solidFill>
                  <a:srgbClr val="444844"/>
                </a:solidFill>
                <a:latin typeface="Arial"/>
                <a:cs typeface="Arial"/>
              </a:rPr>
              <a:t>•</a:t>
            </a:r>
            <a:endParaRPr sz="273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9073047" y="4859851"/>
            <a:ext cx="24544" cy="56214"/>
          </a:xfrm>
          <a:prstGeom prst="rect">
            <a:avLst/>
          </a:prstGeom>
        </p:spPr>
        <p:txBody>
          <a:bodyPr vert="horz" wrap="square" lIns="0" tIns="7219" rIns="0" bIns="0" rtlCol="0">
            <a:spAutoFit/>
          </a:bodyPr>
          <a:lstStyle/>
          <a:p>
            <a:pPr marL="5775">
              <a:spcBef>
                <a:spcPts val="57"/>
              </a:spcBef>
            </a:pPr>
            <a:r>
              <a:rPr sz="318" spc="-11" dirty="0">
                <a:solidFill>
                  <a:srgbClr val="2F342F"/>
                </a:solidFill>
                <a:latin typeface="Times New Roman"/>
                <a:cs typeface="Times New Roman"/>
              </a:rPr>
              <a:t>•</a:t>
            </a:r>
            <a:endParaRPr sz="318"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9465189" y="4857106"/>
            <a:ext cx="26277" cy="63039"/>
          </a:xfrm>
          <a:prstGeom prst="rect">
            <a:avLst/>
          </a:prstGeom>
        </p:spPr>
        <p:txBody>
          <a:bodyPr vert="horz" wrap="square" lIns="0" tIns="6930" rIns="0" bIns="0" rtlCol="0">
            <a:spAutoFit/>
          </a:bodyPr>
          <a:lstStyle/>
          <a:p>
            <a:pPr marL="5775">
              <a:spcBef>
                <a:spcPts val="55"/>
              </a:spcBef>
            </a:pPr>
            <a:r>
              <a:rPr sz="364" spc="-14" dirty="0">
                <a:solidFill>
                  <a:srgbClr val="595D59"/>
                </a:solidFill>
                <a:latin typeface="Arial"/>
                <a:cs typeface="Arial"/>
              </a:rPr>
              <a:t>•</a:t>
            </a:r>
            <a:endParaRPr sz="364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9520063" y="4846127"/>
            <a:ext cx="26277" cy="63039"/>
          </a:xfrm>
          <a:prstGeom prst="rect">
            <a:avLst/>
          </a:prstGeom>
        </p:spPr>
        <p:txBody>
          <a:bodyPr vert="horz" wrap="square" lIns="0" tIns="6930" rIns="0" bIns="0" rtlCol="0">
            <a:spAutoFit/>
          </a:bodyPr>
          <a:lstStyle/>
          <a:p>
            <a:pPr marL="5775">
              <a:spcBef>
                <a:spcPts val="55"/>
              </a:spcBef>
            </a:pPr>
            <a:r>
              <a:rPr sz="364" spc="-14" dirty="0">
                <a:solidFill>
                  <a:srgbClr val="595D59"/>
                </a:solidFill>
                <a:latin typeface="Arial"/>
                <a:cs typeface="Arial"/>
              </a:rPr>
              <a:t>•</a:t>
            </a:r>
            <a:endParaRPr sz="364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9382783" y="4873575"/>
            <a:ext cx="48222" cy="63039"/>
          </a:xfrm>
          <a:prstGeom prst="rect">
            <a:avLst/>
          </a:prstGeom>
        </p:spPr>
        <p:txBody>
          <a:bodyPr vert="horz" wrap="square" lIns="0" tIns="6930" rIns="0" bIns="0" rtlCol="0">
            <a:spAutoFit/>
          </a:bodyPr>
          <a:lstStyle/>
          <a:p>
            <a:pPr marL="5775">
              <a:spcBef>
                <a:spcPts val="55"/>
              </a:spcBef>
            </a:pPr>
            <a:r>
              <a:rPr sz="364" spc="-14" dirty="0">
                <a:solidFill>
                  <a:srgbClr val="2F342F"/>
                </a:solidFill>
                <a:latin typeface="Times New Roman"/>
                <a:cs typeface="Times New Roman"/>
              </a:rPr>
              <a:t>•</a:t>
            </a:r>
            <a:r>
              <a:rPr sz="364" spc="-59" dirty="0">
                <a:solidFill>
                  <a:srgbClr val="2F342F"/>
                </a:solidFill>
                <a:latin typeface="Times New Roman"/>
                <a:cs typeface="Times New Roman"/>
              </a:rPr>
              <a:t> </a:t>
            </a:r>
            <a:r>
              <a:rPr sz="364" spc="-14" dirty="0">
                <a:solidFill>
                  <a:srgbClr val="595D59"/>
                </a:solidFill>
                <a:latin typeface="Times New Roman"/>
                <a:cs typeface="Times New Roman"/>
              </a:rPr>
              <a:t>•</a:t>
            </a:r>
            <a:endParaRPr sz="364">
              <a:latin typeface="Times New Roman"/>
              <a:cs typeface="Times New Roman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9456960" y="4890044"/>
            <a:ext cx="26277" cy="63039"/>
          </a:xfrm>
          <a:prstGeom prst="rect">
            <a:avLst/>
          </a:prstGeom>
        </p:spPr>
        <p:txBody>
          <a:bodyPr vert="horz" wrap="square" lIns="0" tIns="6930" rIns="0" bIns="0" rtlCol="0">
            <a:spAutoFit/>
          </a:bodyPr>
          <a:lstStyle/>
          <a:p>
            <a:pPr marL="5775">
              <a:spcBef>
                <a:spcPts val="55"/>
              </a:spcBef>
            </a:pPr>
            <a:r>
              <a:rPr sz="364" spc="-14" dirty="0">
                <a:solidFill>
                  <a:srgbClr val="595D59"/>
                </a:solidFill>
                <a:latin typeface="Arial"/>
                <a:cs typeface="Arial"/>
              </a:rPr>
              <a:t>•</a:t>
            </a:r>
            <a:endParaRPr sz="364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9097744" y="4986111"/>
            <a:ext cx="24544" cy="56214"/>
          </a:xfrm>
          <a:prstGeom prst="rect">
            <a:avLst/>
          </a:prstGeom>
        </p:spPr>
        <p:txBody>
          <a:bodyPr vert="horz" wrap="square" lIns="0" tIns="7219" rIns="0" bIns="0" rtlCol="0">
            <a:spAutoFit/>
          </a:bodyPr>
          <a:lstStyle/>
          <a:p>
            <a:pPr marL="5775">
              <a:spcBef>
                <a:spcPts val="57"/>
              </a:spcBef>
            </a:pPr>
            <a:r>
              <a:rPr sz="318" spc="-11" dirty="0">
                <a:solidFill>
                  <a:srgbClr val="595D59"/>
                </a:solidFill>
                <a:latin typeface="Times New Roman"/>
                <a:cs typeface="Times New Roman"/>
              </a:rPr>
              <a:t>•</a:t>
            </a:r>
            <a:endParaRPr sz="318">
              <a:latin typeface="Times New Roman"/>
              <a:cs typeface="Times New Roman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9215511" y="5046497"/>
            <a:ext cx="27721" cy="63039"/>
          </a:xfrm>
          <a:prstGeom prst="rect">
            <a:avLst/>
          </a:prstGeom>
        </p:spPr>
        <p:txBody>
          <a:bodyPr vert="horz" wrap="square" lIns="0" tIns="6930" rIns="0" bIns="0" rtlCol="0">
            <a:spAutoFit/>
          </a:bodyPr>
          <a:lstStyle/>
          <a:p>
            <a:pPr marL="5775">
              <a:spcBef>
                <a:spcPts val="55"/>
              </a:spcBef>
            </a:pPr>
            <a:r>
              <a:rPr sz="364" spc="-2" dirty="0">
                <a:solidFill>
                  <a:srgbClr val="595D59"/>
                </a:solidFill>
                <a:latin typeface="Arial"/>
                <a:cs typeface="Arial"/>
              </a:rPr>
              <a:t>•</a:t>
            </a:r>
            <a:endParaRPr sz="364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9315153" y="4895533"/>
            <a:ext cx="149287" cy="176159"/>
          </a:xfrm>
          <a:prstGeom prst="rect">
            <a:avLst/>
          </a:prstGeom>
        </p:spPr>
        <p:txBody>
          <a:bodyPr vert="horz" wrap="square" lIns="0" tIns="8085" rIns="0" bIns="0" rtlCol="0">
            <a:spAutoFit/>
          </a:bodyPr>
          <a:lstStyle/>
          <a:p>
            <a:pPr marL="5775">
              <a:spcBef>
                <a:spcPts val="64"/>
              </a:spcBef>
            </a:pPr>
            <a:r>
              <a:rPr sz="659" spc="-2" dirty="0">
                <a:solidFill>
                  <a:srgbClr val="595D59"/>
                </a:solidFill>
                <a:latin typeface="Times New Roman"/>
                <a:cs typeface="Times New Roman"/>
              </a:rPr>
              <a:t>·</a:t>
            </a:r>
            <a:r>
              <a:rPr sz="659" spc="41" dirty="0">
                <a:solidFill>
                  <a:srgbClr val="595D59"/>
                </a:solidFill>
                <a:latin typeface="Times New Roman"/>
                <a:cs typeface="Times New Roman"/>
              </a:rPr>
              <a:t>,</a:t>
            </a:r>
            <a:r>
              <a:rPr sz="841" spc="-70" dirty="0">
                <a:solidFill>
                  <a:srgbClr val="595D59"/>
                </a:solidFill>
                <a:latin typeface="Times New Roman"/>
                <a:cs typeface="Times New Roman"/>
              </a:rPr>
              <a:t>.</a:t>
            </a:r>
            <a:r>
              <a:rPr sz="1637" spc="14" baseline="-15046" dirty="0">
                <a:solidFill>
                  <a:srgbClr val="444844"/>
                </a:solidFill>
                <a:latin typeface="Times New Roman"/>
                <a:cs typeface="Times New Roman"/>
              </a:rPr>
              <a:t>-</a:t>
            </a:r>
            <a:r>
              <a:rPr sz="853" spc="-7" baseline="20000" dirty="0">
                <a:solidFill>
                  <a:srgbClr val="9A9C9A"/>
                </a:solidFill>
                <a:latin typeface="Times New Roman"/>
                <a:cs typeface="Times New Roman"/>
              </a:rPr>
              <a:t>.</a:t>
            </a:r>
            <a:endParaRPr sz="853" baseline="20000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9366418" y="5084924"/>
            <a:ext cx="25699" cy="63039"/>
          </a:xfrm>
          <a:prstGeom prst="rect">
            <a:avLst/>
          </a:prstGeom>
        </p:spPr>
        <p:txBody>
          <a:bodyPr vert="horz" wrap="square" lIns="0" tIns="6930" rIns="0" bIns="0" rtlCol="0">
            <a:spAutoFit/>
          </a:bodyPr>
          <a:lstStyle/>
          <a:p>
            <a:pPr marL="5775">
              <a:spcBef>
                <a:spcPts val="55"/>
              </a:spcBef>
            </a:pPr>
            <a:r>
              <a:rPr sz="364" spc="-18" dirty="0">
                <a:solidFill>
                  <a:srgbClr val="444844"/>
                </a:solidFill>
                <a:latin typeface="Arial"/>
                <a:cs typeface="Arial"/>
              </a:rPr>
              <a:t>•</a:t>
            </a:r>
            <a:endParaRPr sz="364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9031735" y="5152629"/>
            <a:ext cx="83162" cy="107561"/>
          </a:xfrm>
          <a:prstGeom prst="rect">
            <a:avLst/>
          </a:prstGeom>
        </p:spPr>
        <p:txBody>
          <a:bodyPr vert="horz" wrap="square" lIns="0" tIns="6064" rIns="0" bIns="0" rtlCol="0">
            <a:spAutoFit/>
          </a:bodyPr>
          <a:lstStyle/>
          <a:p>
            <a:pPr marL="5775">
              <a:spcBef>
                <a:spcPts val="48"/>
              </a:spcBef>
            </a:pPr>
            <a:r>
              <a:rPr sz="659" spc="-125" dirty="0">
                <a:solidFill>
                  <a:srgbClr val="9A9C9A"/>
                </a:solidFill>
                <a:latin typeface="Courier New"/>
                <a:cs typeface="Courier New"/>
              </a:rPr>
              <a:t>.</a:t>
            </a:r>
            <a:r>
              <a:rPr sz="568" spc="-52" dirty="0">
                <a:solidFill>
                  <a:srgbClr val="2F342F"/>
                </a:solidFill>
                <a:latin typeface="Courier New"/>
                <a:cs typeface="Courier New"/>
              </a:rPr>
              <a:t>'</a:t>
            </a:r>
            <a:endParaRPr sz="568">
              <a:latin typeface="Courier New"/>
              <a:cs typeface="Courier New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9213115" y="5088584"/>
            <a:ext cx="209926" cy="224855"/>
          </a:xfrm>
          <a:prstGeom prst="rect">
            <a:avLst/>
          </a:prstGeom>
        </p:spPr>
        <p:txBody>
          <a:bodyPr vert="horz" wrap="square" lIns="0" tIns="7796" rIns="0" bIns="0" rtlCol="0">
            <a:spAutoFit/>
          </a:bodyPr>
          <a:lstStyle/>
          <a:p>
            <a:pPr marL="5775">
              <a:spcBef>
                <a:spcPts val="61"/>
              </a:spcBef>
            </a:pPr>
            <a:r>
              <a:rPr sz="1262" spc="-34" baseline="15015" dirty="0">
                <a:solidFill>
                  <a:srgbClr val="9A9C9A"/>
                </a:solidFill>
                <a:latin typeface="Times New Roman"/>
                <a:cs typeface="Times New Roman"/>
              </a:rPr>
              <a:t>.</a:t>
            </a:r>
            <a:r>
              <a:rPr sz="1410" spc="-191" dirty="0">
                <a:solidFill>
                  <a:srgbClr val="B6B6B5"/>
                </a:solidFill>
                <a:latin typeface="Arial"/>
                <a:cs typeface="Arial"/>
              </a:rPr>
              <a:t>.</a:t>
            </a:r>
            <a:r>
              <a:rPr sz="841" spc="-175" dirty="0">
                <a:solidFill>
                  <a:srgbClr val="595D59"/>
                </a:solidFill>
                <a:latin typeface="Arial"/>
                <a:cs typeface="Arial"/>
              </a:rPr>
              <a:t>·</a:t>
            </a:r>
            <a:r>
              <a:rPr sz="841" spc="11" dirty="0">
                <a:solidFill>
                  <a:srgbClr val="2F342F"/>
                </a:solidFill>
                <a:latin typeface="Arial"/>
                <a:cs typeface="Arial"/>
              </a:rPr>
              <a:t>.</a:t>
            </a:r>
            <a:r>
              <a:rPr sz="841" spc="-75" dirty="0">
                <a:solidFill>
                  <a:srgbClr val="2F342F"/>
                </a:solidFill>
                <a:latin typeface="Arial"/>
                <a:cs typeface="Arial"/>
              </a:rPr>
              <a:t> </a:t>
            </a:r>
            <a:r>
              <a:rPr sz="546" spc="-14" baseline="34722" dirty="0">
                <a:solidFill>
                  <a:srgbClr val="595D59"/>
                </a:solidFill>
                <a:latin typeface="Arial"/>
                <a:cs typeface="Arial"/>
              </a:rPr>
              <a:t>'</a:t>
            </a:r>
            <a:r>
              <a:rPr sz="477" spc="-81" baseline="91269" dirty="0">
                <a:solidFill>
                  <a:srgbClr val="595D59"/>
                </a:solidFill>
                <a:latin typeface="Times New Roman"/>
                <a:cs typeface="Times New Roman"/>
              </a:rPr>
              <a:t>•</a:t>
            </a:r>
            <a:r>
              <a:rPr sz="705" spc="11" dirty="0">
                <a:solidFill>
                  <a:srgbClr val="9A9C9A"/>
                </a:solidFill>
                <a:latin typeface="Arial"/>
                <a:cs typeface="Arial"/>
              </a:rPr>
              <a:t>.</a:t>
            </a:r>
            <a:r>
              <a:rPr sz="705" spc="-111" dirty="0">
                <a:solidFill>
                  <a:srgbClr val="9A9C9A"/>
                </a:solidFill>
                <a:latin typeface="Arial"/>
                <a:cs typeface="Arial"/>
              </a:rPr>
              <a:t> </a:t>
            </a:r>
            <a:r>
              <a:rPr sz="750" i="1" spc="-167" baseline="25252" dirty="0">
                <a:solidFill>
                  <a:srgbClr val="444844"/>
                </a:solidFill>
                <a:latin typeface="Times New Roman"/>
                <a:cs typeface="Times New Roman"/>
              </a:rPr>
              <a:t>:</a:t>
            </a:r>
            <a:r>
              <a:rPr sz="523" spc="-43" dirty="0">
                <a:solidFill>
                  <a:srgbClr val="595D59"/>
                </a:solidFill>
                <a:latin typeface="Times New Roman"/>
                <a:cs typeface="Times New Roman"/>
              </a:rPr>
              <a:t>..</a:t>
            </a:r>
            <a:endParaRPr sz="523">
              <a:latin typeface="Times New Roman"/>
              <a:cs typeface="Times New Roman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8872658" y="5681459"/>
            <a:ext cx="22234" cy="58865"/>
          </a:xfrm>
          <a:prstGeom prst="rect">
            <a:avLst/>
          </a:prstGeom>
        </p:spPr>
        <p:txBody>
          <a:bodyPr vert="horz" wrap="square" lIns="0" tIns="6353" rIns="0" bIns="0" rtlCol="0">
            <a:spAutoFit/>
          </a:bodyPr>
          <a:lstStyle/>
          <a:p>
            <a:pPr marL="5775">
              <a:spcBef>
                <a:spcPts val="50"/>
              </a:spcBef>
            </a:pPr>
            <a:r>
              <a:rPr sz="341" spc="-39" dirty="0">
                <a:solidFill>
                  <a:srgbClr val="595D59"/>
                </a:solidFill>
                <a:latin typeface="Times New Roman"/>
                <a:cs typeface="Times New Roman"/>
              </a:rPr>
              <a:t>•</a:t>
            </a:r>
            <a:endParaRPr sz="341">
              <a:latin typeface="Times New Roman"/>
              <a:cs typeface="Times New Roman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8894606" y="5755569"/>
            <a:ext cx="22234" cy="58865"/>
          </a:xfrm>
          <a:prstGeom prst="rect">
            <a:avLst/>
          </a:prstGeom>
        </p:spPr>
        <p:txBody>
          <a:bodyPr vert="horz" wrap="square" lIns="0" tIns="6353" rIns="0" bIns="0" rtlCol="0">
            <a:spAutoFit/>
          </a:bodyPr>
          <a:lstStyle/>
          <a:p>
            <a:pPr marL="5775">
              <a:spcBef>
                <a:spcPts val="50"/>
              </a:spcBef>
            </a:pPr>
            <a:r>
              <a:rPr sz="341" spc="-39" dirty="0">
                <a:solidFill>
                  <a:srgbClr val="9A9C9A"/>
                </a:solidFill>
                <a:latin typeface="Times New Roman"/>
                <a:cs typeface="Times New Roman"/>
              </a:rPr>
              <a:t>•</a:t>
            </a:r>
            <a:endParaRPr sz="341">
              <a:latin typeface="Times New Roman"/>
              <a:cs typeface="Times New Roman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9040247" y="5213929"/>
            <a:ext cx="101353" cy="136392"/>
          </a:xfrm>
          <a:prstGeom prst="rect">
            <a:avLst/>
          </a:prstGeom>
        </p:spPr>
        <p:txBody>
          <a:bodyPr vert="horz" wrap="square" lIns="0" tIns="6930" rIns="0" bIns="0" rtlCol="0">
            <a:spAutoFit/>
          </a:bodyPr>
          <a:lstStyle/>
          <a:p>
            <a:pPr marL="5775">
              <a:spcBef>
                <a:spcPts val="55"/>
              </a:spcBef>
              <a:tabLst>
                <a:tab pos="77092" algn="l"/>
              </a:tabLst>
            </a:pPr>
            <a:r>
              <a:rPr sz="546" spc="-45" dirty="0">
                <a:solidFill>
                  <a:srgbClr val="595D59"/>
                </a:solidFill>
                <a:latin typeface="Times New Roman"/>
                <a:cs typeface="Times New Roman"/>
              </a:rPr>
              <a:t>.	</a:t>
            </a:r>
            <a:r>
              <a:rPr sz="841" spc="-66" dirty="0">
                <a:solidFill>
                  <a:srgbClr val="444844"/>
                </a:solidFill>
                <a:latin typeface="Times New Roman"/>
                <a:cs typeface="Times New Roman"/>
              </a:rPr>
              <a:t>.</a:t>
            </a:r>
            <a:endParaRPr sz="841">
              <a:latin typeface="Times New Roman"/>
              <a:cs typeface="Times New Roman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9031589" y="5309997"/>
            <a:ext cx="88937" cy="63039"/>
          </a:xfrm>
          <a:prstGeom prst="rect">
            <a:avLst/>
          </a:prstGeom>
        </p:spPr>
        <p:txBody>
          <a:bodyPr vert="horz" wrap="square" lIns="0" tIns="6930" rIns="0" bIns="0" rtlCol="0">
            <a:spAutoFit/>
          </a:bodyPr>
          <a:lstStyle/>
          <a:p>
            <a:pPr marL="5775">
              <a:spcBef>
                <a:spcPts val="55"/>
              </a:spcBef>
            </a:pPr>
            <a:r>
              <a:rPr sz="364" spc="-39" dirty="0">
                <a:solidFill>
                  <a:srgbClr val="161A16"/>
                </a:solidFill>
                <a:latin typeface="Times New Roman"/>
                <a:cs typeface="Times New Roman"/>
              </a:rPr>
              <a:t>• </a:t>
            </a:r>
            <a:r>
              <a:rPr sz="364" spc="-39" dirty="0">
                <a:solidFill>
                  <a:srgbClr val="595D59"/>
                </a:solidFill>
                <a:latin typeface="Times New Roman"/>
                <a:cs typeface="Times New Roman"/>
              </a:rPr>
              <a:t>•</a:t>
            </a:r>
            <a:r>
              <a:rPr sz="364" spc="-2" dirty="0">
                <a:solidFill>
                  <a:srgbClr val="595D59"/>
                </a:solidFill>
                <a:latin typeface="Times New Roman"/>
                <a:cs typeface="Times New Roman"/>
              </a:rPr>
              <a:t> </a:t>
            </a:r>
            <a:r>
              <a:rPr sz="364" spc="-39" dirty="0">
                <a:solidFill>
                  <a:srgbClr val="161A16"/>
                </a:solidFill>
                <a:latin typeface="Times New Roman"/>
                <a:cs typeface="Times New Roman"/>
              </a:rPr>
              <a:t>•</a:t>
            </a:r>
            <a:endParaRPr sz="364">
              <a:latin typeface="Times New Roman"/>
              <a:cs typeface="Times New Roman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9074318" y="5336531"/>
            <a:ext cx="22523" cy="107561"/>
          </a:xfrm>
          <a:prstGeom prst="rect">
            <a:avLst/>
          </a:prstGeom>
        </p:spPr>
        <p:txBody>
          <a:bodyPr vert="horz" wrap="square" lIns="0" tIns="6064" rIns="0" bIns="0" rtlCol="0">
            <a:spAutoFit/>
          </a:bodyPr>
          <a:lstStyle/>
          <a:p>
            <a:pPr marL="5775">
              <a:spcBef>
                <a:spcPts val="48"/>
              </a:spcBef>
            </a:pPr>
            <a:r>
              <a:rPr sz="659" spc="-41" dirty="0">
                <a:solidFill>
                  <a:srgbClr val="2F342F"/>
                </a:solidFill>
                <a:latin typeface="Arial"/>
                <a:cs typeface="Arial"/>
              </a:rPr>
              <a:t>'</a:t>
            </a:r>
            <a:endParaRPr sz="659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9190925" y="5258761"/>
            <a:ext cx="22234" cy="58865"/>
          </a:xfrm>
          <a:prstGeom prst="rect">
            <a:avLst/>
          </a:prstGeom>
        </p:spPr>
        <p:txBody>
          <a:bodyPr vert="horz" wrap="square" lIns="0" tIns="6353" rIns="0" bIns="0" rtlCol="0">
            <a:spAutoFit/>
          </a:bodyPr>
          <a:lstStyle/>
          <a:p>
            <a:pPr marL="5775">
              <a:spcBef>
                <a:spcPts val="50"/>
              </a:spcBef>
            </a:pPr>
            <a:r>
              <a:rPr sz="341" spc="-39" dirty="0">
                <a:solidFill>
                  <a:srgbClr val="444844"/>
                </a:solidFill>
                <a:latin typeface="Times New Roman"/>
                <a:cs typeface="Times New Roman"/>
              </a:rPr>
              <a:t>•</a:t>
            </a:r>
            <a:endParaRPr sz="341">
              <a:latin typeface="Times New Roman"/>
              <a:cs typeface="Times New Roman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9616201" y="5288954"/>
            <a:ext cx="22234" cy="58865"/>
          </a:xfrm>
          <a:prstGeom prst="rect">
            <a:avLst/>
          </a:prstGeom>
        </p:spPr>
        <p:txBody>
          <a:bodyPr vert="horz" wrap="square" lIns="0" tIns="6353" rIns="0" bIns="0" rtlCol="0">
            <a:spAutoFit/>
          </a:bodyPr>
          <a:lstStyle/>
          <a:p>
            <a:pPr marL="5775">
              <a:spcBef>
                <a:spcPts val="50"/>
              </a:spcBef>
            </a:pPr>
            <a:r>
              <a:rPr sz="341" spc="-39" dirty="0">
                <a:solidFill>
                  <a:srgbClr val="878787"/>
                </a:solidFill>
                <a:latin typeface="Times New Roman"/>
                <a:cs typeface="Times New Roman"/>
              </a:rPr>
              <a:t>•</a:t>
            </a:r>
            <a:endParaRPr sz="341">
              <a:latin typeface="Times New Roman"/>
              <a:cs typeface="Times New Roman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9893552" y="5123352"/>
            <a:ext cx="70456" cy="136392"/>
          </a:xfrm>
          <a:prstGeom prst="rect">
            <a:avLst/>
          </a:prstGeom>
        </p:spPr>
        <p:txBody>
          <a:bodyPr vert="horz" wrap="square" lIns="0" tIns="6930" rIns="0" bIns="0" rtlCol="0">
            <a:spAutoFit/>
          </a:bodyPr>
          <a:lstStyle/>
          <a:p>
            <a:pPr marL="5775">
              <a:spcBef>
                <a:spcPts val="55"/>
              </a:spcBef>
            </a:pPr>
            <a:r>
              <a:rPr sz="841" spc="-66" dirty="0">
                <a:solidFill>
                  <a:srgbClr val="595D59"/>
                </a:solidFill>
                <a:latin typeface="Times New Roman"/>
                <a:cs typeface="Times New Roman"/>
              </a:rPr>
              <a:t>.</a:t>
            </a:r>
            <a:r>
              <a:rPr sz="841" spc="-27" dirty="0">
                <a:solidFill>
                  <a:srgbClr val="595D59"/>
                </a:solidFill>
                <a:latin typeface="Times New Roman"/>
                <a:cs typeface="Times New Roman"/>
              </a:rPr>
              <a:t> </a:t>
            </a:r>
            <a:r>
              <a:rPr sz="568" spc="-45" dirty="0">
                <a:solidFill>
                  <a:srgbClr val="595D59"/>
                </a:solidFill>
                <a:latin typeface="Times New Roman"/>
                <a:cs typeface="Times New Roman"/>
              </a:rPr>
              <a:t>.</a:t>
            </a:r>
            <a:endParaRPr sz="568">
              <a:latin typeface="Times New Roman"/>
              <a:cs typeface="Times New Roman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9783541" y="5192056"/>
            <a:ext cx="50243" cy="240859"/>
          </a:xfrm>
          <a:prstGeom prst="rect">
            <a:avLst/>
          </a:prstGeom>
        </p:spPr>
        <p:txBody>
          <a:bodyPr vert="horz" wrap="square" lIns="0" tIns="57174" rIns="0" bIns="0" rtlCol="0">
            <a:spAutoFit/>
          </a:bodyPr>
          <a:lstStyle/>
          <a:p>
            <a:pPr marL="5775">
              <a:spcBef>
                <a:spcPts val="450"/>
              </a:spcBef>
            </a:pPr>
            <a:r>
              <a:rPr sz="659" spc="-41" dirty="0">
                <a:solidFill>
                  <a:srgbClr val="444844"/>
                </a:solidFill>
                <a:latin typeface="Arial"/>
                <a:cs typeface="Arial"/>
              </a:rPr>
              <a:t>'</a:t>
            </a:r>
            <a:endParaRPr sz="659">
              <a:latin typeface="Arial"/>
              <a:cs typeface="Arial"/>
            </a:endParaRPr>
          </a:p>
          <a:p>
            <a:pPr marL="10972">
              <a:spcBef>
                <a:spcPts val="241"/>
              </a:spcBef>
            </a:pPr>
            <a:r>
              <a:rPr sz="364" spc="-39" dirty="0">
                <a:solidFill>
                  <a:srgbClr val="595D59"/>
                </a:solidFill>
                <a:latin typeface="Arial"/>
                <a:cs typeface="Arial"/>
              </a:rPr>
              <a:t>•</a:t>
            </a:r>
            <a:r>
              <a:rPr sz="364" spc="-48" dirty="0">
                <a:solidFill>
                  <a:srgbClr val="595D59"/>
                </a:solidFill>
                <a:latin typeface="Arial"/>
                <a:cs typeface="Arial"/>
              </a:rPr>
              <a:t> </a:t>
            </a:r>
            <a:r>
              <a:rPr sz="364" spc="-39" dirty="0">
                <a:solidFill>
                  <a:srgbClr val="595D59"/>
                </a:solidFill>
                <a:latin typeface="Arial"/>
                <a:cs typeface="Arial"/>
              </a:rPr>
              <a:t>•</a:t>
            </a:r>
            <a:endParaRPr sz="364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9769450" y="5504877"/>
            <a:ext cx="24256" cy="69672"/>
          </a:xfrm>
          <a:prstGeom prst="rect">
            <a:avLst/>
          </a:prstGeom>
        </p:spPr>
        <p:txBody>
          <a:bodyPr vert="horz" wrap="square" lIns="0" tIns="6641" rIns="0" bIns="0" rtlCol="0">
            <a:spAutoFit/>
          </a:bodyPr>
          <a:lstStyle/>
          <a:p>
            <a:pPr marL="5775">
              <a:spcBef>
                <a:spcPts val="52"/>
              </a:spcBef>
            </a:pPr>
            <a:r>
              <a:rPr sz="409" spc="-45" dirty="0">
                <a:solidFill>
                  <a:srgbClr val="9A9C9A"/>
                </a:solidFill>
                <a:latin typeface="Arial"/>
                <a:cs typeface="Arial"/>
              </a:rPr>
              <a:t>•</a:t>
            </a:r>
            <a:endParaRPr sz="409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9723303" y="6062070"/>
            <a:ext cx="21657" cy="56214"/>
          </a:xfrm>
          <a:prstGeom prst="rect">
            <a:avLst/>
          </a:prstGeom>
        </p:spPr>
        <p:txBody>
          <a:bodyPr vert="horz" wrap="square" lIns="0" tIns="7219" rIns="0" bIns="0" rtlCol="0">
            <a:spAutoFit/>
          </a:bodyPr>
          <a:lstStyle/>
          <a:p>
            <a:pPr marL="5775">
              <a:spcBef>
                <a:spcPts val="57"/>
              </a:spcBef>
            </a:pPr>
            <a:r>
              <a:rPr sz="318" spc="-34" dirty="0">
                <a:solidFill>
                  <a:srgbClr val="595D59"/>
                </a:solidFill>
                <a:latin typeface="Times New Roman"/>
                <a:cs typeface="Times New Roman"/>
              </a:rPr>
              <a:t>•</a:t>
            </a:r>
            <a:endParaRPr sz="318">
              <a:latin typeface="Times New Roman"/>
              <a:cs typeface="Times New Roman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8622873" y="6251461"/>
            <a:ext cx="23100" cy="63039"/>
          </a:xfrm>
          <a:prstGeom prst="rect">
            <a:avLst/>
          </a:prstGeom>
        </p:spPr>
        <p:txBody>
          <a:bodyPr vert="horz" wrap="square" lIns="0" tIns="6930" rIns="0" bIns="0" rtlCol="0">
            <a:spAutoFit/>
          </a:bodyPr>
          <a:lstStyle/>
          <a:p>
            <a:pPr marL="5775">
              <a:spcBef>
                <a:spcPts val="55"/>
              </a:spcBef>
            </a:pPr>
            <a:r>
              <a:rPr sz="364" spc="-39" dirty="0">
                <a:solidFill>
                  <a:srgbClr val="595D59"/>
                </a:solidFill>
                <a:latin typeface="Arial"/>
                <a:cs typeface="Arial"/>
              </a:rPr>
              <a:t>•</a:t>
            </a:r>
            <a:endParaRPr sz="364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9865771" y="6234993"/>
            <a:ext cx="23100" cy="63039"/>
          </a:xfrm>
          <a:prstGeom prst="rect">
            <a:avLst/>
          </a:prstGeom>
        </p:spPr>
        <p:txBody>
          <a:bodyPr vert="horz" wrap="square" lIns="0" tIns="6930" rIns="0" bIns="0" rtlCol="0">
            <a:spAutoFit/>
          </a:bodyPr>
          <a:lstStyle/>
          <a:p>
            <a:pPr marL="5775">
              <a:spcBef>
                <a:spcPts val="55"/>
              </a:spcBef>
            </a:pPr>
            <a:r>
              <a:rPr sz="364" spc="-39" dirty="0">
                <a:solidFill>
                  <a:srgbClr val="595D59"/>
                </a:solidFill>
                <a:latin typeface="Arial"/>
                <a:cs typeface="Arial"/>
              </a:rPr>
              <a:t>•</a:t>
            </a:r>
            <a:endParaRPr sz="364">
              <a:latin typeface="Arial"/>
              <a:cs typeface="Arial"/>
            </a:endParaRPr>
          </a:p>
        </p:txBody>
      </p:sp>
      <p:sp>
        <p:nvSpPr>
          <p:cNvPr id="83" name="Content Placeholder 82">
            <a:extLst>
              <a:ext uri="{FF2B5EF4-FFF2-40B4-BE49-F238E27FC236}">
                <a16:creationId xmlns:a16="http://schemas.microsoft.com/office/drawing/2014/main" id="{91328C3A-6438-7146-8B5E-7432F6F42D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More Optical Illusions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DAEE334-604E-E440-9B0B-0D8A719CD69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31643"/>
      </p:ext>
    </p:extLst>
  </p:cSld>
  <p:clrMapOvr>
    <a:masterClrMapping/>
  </p:clrMapOvr>
</p:sld>
</file>

<file path=ppt/theme/theme1.xml><?xml version="1.0" encoding="utf-8"?>
<a:theme xmlns:a="http://schemas.openxmlformats.org/drawingml/2006/main" name="17/02/1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2289</TotalTime>
  <Words>1668</Words>
  <Application>Microsoft Macintosh PowerPoint</Application>
  <PresentationFormat>Widescreen</PresentationFormat>
  <Paragraphs>367</Paragraphs>
  <Slides>104</Slides>
  <Notes>78</Notes>
  <HiddenSlides>0</HiddenSlides>
  <MMClips>5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2" baseType="lpstr">
      <vt:lpstr>Arial</vt:lpstr>
      <vt:lpstr>Calibri</vt:lpstr>
      <vt:lpstr>Courier New</vt:lpstr>
      <vt:lpstr>Gill Sans</vt:lpstr>
      <vt:lpstr>Gill Sans MT</vt:lpstr>
      <vt:lpstr>Lucida Sans</vt:lpstr>
      <vt:lpstr>Times New Roman</vt:lpstr>
      <vt:lpstr>17/02/15</vt:lpstr>
      <vt:lpstr>CIS 4930-001: Introduction to Augmented and Virtual Reality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Valentina</dc:creator>
  <cp:lastModifiedBy>Rosen, Paul</cp:lastModifiedBy>
  <cp:revision>118</cp:revision>
  <dcterms:created xsi:type="dcterms:W3CDTF">2013-08-12T17:41:37Z</dcterms:created>
  <dcterms:modified xsi:type="dcterms:W3CDTF">2019-10-07T01:50:54Z</dcterms:modified>
</cp:coreProperties>
</file>